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97" r:id="rId4"/>
    <p:sldId id="298" r:id="rId5"/>
    <p:sldId id="294" r:id="rId6"/>
    <p:sldId id="283" r:id="rId7"/>
    <p:sldId id="307" r:id="rId8"/>
    <p:sldId id="308" r:id="rId9"/>
    <p:sldId id="309" r:id="rId10"/>
    <p:sldId id="310" r:id="rId11"/>
    <p:sldId id="295" r:id="rId12"/>
    <p:sldId id="282" r:id="rId13"/>
    <p:sldId id="290" r:id="rId14"/>
    <p:sldId id="296" r:id="rId15"/>
    <p:sldId id="300" r:id="rId16"/>
    <p:sldId id="301" r:id="rId17"/>
    <p:sldId id="262" r:id="rId18"/>
    <p:sldId id="311" r:id="rId19"/>
    <p:sldId id="303" r:id="rId20"/>
    <p:sldId id="304" r:id="rId21"/>
    <p:sldId id="305" r:id="rId22"/>
    <p:sldId id="306" r:id="rId23"/>
    <p:sldId id="270" r:id="rId24"/>
  </p:sldIdLst>
  <p:sldSz cx="18288000" cy="10287000"/>
  <p:notesSz cx="7010400" cy="92964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Poppins Bold" panose="020B0604020202020204" charset="0"/>
      <p:regular r:id="rId30"/>
    </p:embeddedFont>
    <p:embeddedFont>
      <p:font typeface="TH Sarabun New" panose="020B0500040200020003" pitchFamily="34" charset="-34"/>
      <p:regular r:id="rId31"/>
      <p:bold r:id="rId32"/>
      <p:italic r:id="rId33"/>
      <p:boldItalic r:id="rId34"/>
    </p:embeddedFont>
    <p:embeddedFont>
      <p:font typeface="TH SarabunPSK" panose="020B0500040200020003" pitchFamily="34" charset="-34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5FF"/>
    <a:srgbClr val="FF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28" autoAdjust="0"/>
    <p:restoredTop sz="95196" autoAdjust="0"/>
  </p:normalViewPr>
  <p:slideViewPr>
    <p:cSldViewPr>
      <p:cViewPr varScale="1">
        <p:scale>
          <a:sx n="55" d="100"/>
          <a:sy n="55" d="100"/>
        </p:scale>
        <p:origin x="365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/>
            </a:lvl1pPr>
          </a:lstStyle>
          <a:p>
            <a:fld id="{EC1F1A9F-B174-4F2B-9A29-AF6B89A3CFC2}" type="datetimeFigureOut">
              <a:rPr lang="th-TH" smtClean="0"/>
              <a:t>24/10/66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5" rIns="91429" bIns="45715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701041" y="4473893"/>
            <a:ext cx="5608320" cy="3660458"/>
          </a:xfrm>
          <a:prstGeom prst="rect">
            <a:avLst/>
          </a:prstGeom>
        </p:spPr>
        <p:txBody>
          <a:bodyPr vert="horz" lIns="91429" tIns="45715" rIns="91429" bIns="45715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fld id="{CDAC37AE-612D-4AB7-8C2E-062B3907594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742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C37AE-612D-4AB7-8C2E-062B39075944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28138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C37AE-612D-4AB7-8C2E-062B39075944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51387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C37AE-612D-4AB7-8C2E-062B39075944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2279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C37AE-612D-4AB7-8C2E-062B39075944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49100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C37AE-612D-4AB7-8C2E-062B39075944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40350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C37AE-612D-4AB7-8C2E-062B39075944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178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C37AE-612D-4AB7-8C2E-062B39075944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953414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C37AE-612D-4AB7-8C2E-062B39075944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87112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C37AE-612D-4AB7-8C2E-062B39075944}" type="slidenum">
              <a:rPr lang="th-TH" smtClean="0"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02626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C37AE-612D-4AB7-8C2E-062B39075944}" type="slidenum">
              <a:rPr lang="th-TH" smtClean="0"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257318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C37AE-612D-4AB7-8C2E-062B39075944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87843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C37AE-612D-4AB7-8C2E-062B39075944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88106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C37AE-612D-4AB7-8C2E-062B39075944}" type="slidenum">
              <a:rPr lang="th-TH" smtClean="0"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660246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C37AE-612D-4AB7-8C2E-062B39075944}" type="slidenum">
              <a:rPr lang="th-TH" smtClean="0"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63678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C37AE-612D-4AB7-8C2E-062B39075944}" type="slidenum">
              <a:rPr lang="th-TH" smtClean="0"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787919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C37AE-612D-4AB7-8C2E-062B39075944}" type="slidenum">
              <a:rPr lang="th-TH" smtClean="0"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60667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C37AE-612D-4AB7-8C2E-062B39075944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0615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C37AE-612D-4AB7-8C2E-062B39075944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57238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C37AE-612D-4AB7-8C2E-062B39075944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1204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C37AE-612D-4AB7-8C2E-062B39075944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1814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C37AE-612D-4AB7-8C2E-062B39075944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1827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C37AE-612D-4AB7-8C2E-062B39075944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8342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C37AE-612D-4AB7-8C2E-062B39075944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0306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1.png"/><Relationship Id="rId3" Type="http://schemas.openxmlformats.org/officeDocument/2006/relationships/image" Target="../media/image8.png"/><Relationship Id="rId7" Type="http://schemas.openxmlformats.org/officeDocument/2006/relationships/image" Target="../media/image95.jpe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99.jpeg"/><Relationship Id="rId5" Type="http://schemas.openxmlformats.org/officeDocument/2006/relationships/image" Target="../media/image7.png"/><Relationship Id="rId15" Type="http://schemas.openxmlformats.org/officeDocument/2006/relationships/image" Target="../media/image103.png"/><Relationship Id="rId10" Type="http://schemas.openxmlformats.org/officeDocument/2006/relationships/image" Target="../media/image98.jpeg"/><Relationship Id="rId4" Type="http://schemas.openxmlformats.org/officeDocument/2006/relationships/image" Target="../media/image9.png"/><Relationship Id="rId9" Type="http://schemas.openxmlformats.org/officeDocument/2006/relationships/image" Target="../media/image97.jpeg"/><Relationship Id="rId14" Type="http://schemas.openxmlformats.org/officeDocument/2006/relationships/image" Target="../media/image10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26" Type="http://schemas.openxmlformats.org/officeDocument/2006/relationships/image" Target="../media/image121.jpeg"/><Relationship Id="rId3" Type="http://schemas.openxmlformats.org/officeDocument/2006/relationships/image" Target="../media/image106.jpeg"/><Relationship Id="rId21" Type="http://schemas.openxmlformats.org/officeDocument/2006/relationships/image" Target="../media/image116.jpeg"/><Relationship Id="rId7" Type="http://schemas.openxmlformats.org/officeDocument/2006/relationships/image" Target="../media/image14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5" Type="http://schemas.openxmlformats.org/officeDocument/2006/relationships/image" Target="../media/image120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1.png"/><Relationship Id="rId20" Type="http://schemas.openxmlformats.org/officeDocument/2006/relationships/image" Target="../media/image115.jpeg"/><Relationship Id="rId29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24" Type="http://schemas.openxmlformats.org/officeDocument/2006/relationships/image" Target="../media/image119.jpeg"/><Relationship Id="rId5" Type="http://schemas.openxmlformats.org/officeDocument/2006/relationships/image" Target="../media/image9.png"/><Relationship Id="rId15" Type="http://schemas.openxmlformats.org/officeDocument/2006/relationships/image" Target="../media/image110.png"/><Relationship Id="rId23" Type="http://schemas.openxmlformats.org/officeDocument/2006/relationships/image" Target="../media/image118.jpeg"/><Relationship Id="rId28" Type="http://schemas.openxmlformats.org/officeDocument/2006/relationships/image" Target="../media/image123.jpeg"/><Relationship Id="rId10" Type="http://schemas.openxmlformats.org/officeDocument/2006/relationships/image" Target="../media/image17.png"/><Relationship Id="rId19" Type="http://schemas.openxmlformats.org/officeDocument/2006/relationships/image" Target="../media/image114.png"/><Relationship Id="rId4" Type="http://schemas.openxmlformats.org/officeDocument/2006/relationships/image" Target="../media/image8.png"/><Relationship Id="rId9" Type="http://schemas.openxmlformats.org/officeDocument/2006/relationships/image" Target="../media/image16.svg"/><Relationship Id="rId14" Type="http://schemas.openxmlformats.org/officeDocument/2006/relationships/image" Target="../media/image109.png"/><Relationship Id="rId22" Type="http://schemas.openxmlformats.org/officeDocument/2006/relationships/image" Target="../media/image117.jpeg"/><Relationship Id="rId27" Type="http://schemas.openxmlformats.org/officeDocument/2006/relationships/image" Target="../media/image122.jpeg"/><Relationship Id="rId30" Type="http://schemas.openxmlformats.org/officeDocument/2006/relationships/image" Target="../media/image1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8.jpeg"/><Relationship Id="rId18" Type="http://schemas.openxmlformats.org/officeDocument/2006/relationships/image" Target="../media/image133.jpeg"/><Relationship Id="rId3" Type="http://schemas.openxmlformats.org/officeDocument/2006/relationships/image" Target="../media/image15.png"/><Relationship Id="rId21" Type="http://schemas.openxmlformats.org/officeDocument/2006/relationships/image" Target="../media/image136.png"/><Relationship Id="rId7" Type="http://schemas.openxmlformats.org/officeDocument/2006/relationships/image" Target="../media/image7.png"/><Relationship Id="rId12" Type="http://schemas.openxmlformats.org/officeDocument/2006/relationships/image" Target="../media/image127.jpeg"/><Relationship Id="rId17" Type="http://schemas.openxmlformats.org/officeDocument/2006/relationships/image" Target="../media/image13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31.jpeg"/><Relationship Id="rId20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6.png"/><Relationship Id="rId5" Type="http://schemas.openxmlformats.org/officeDocument/2006/relationships/image" Target="../media/image8.png"/><Relationship Id="rId15" Type="http://schemas.openxmlformats.org/officeDocument/2006/relationships/image" Target="../media/image130.jpeg"/><Relationship Id="rId10" Type="http://schemas.openxmlformats.org/officeDocument/2006/relationships/image" Target="../media/image18.svg"/><Relationship Id="rId19" Type="http://schemas.openxmlformats.org/officeDocument/2006/relationships/image" Target="../media/image134.png"/><Relationship Id="rId4" Type="http://schemas.openxmlformats.org/officeDocument/2006/relationships/image" Target="../media/image16.svg"/><Relationship Id="rId9" Type="http://schemas.openxmlformats.org/officeDocument/2006/relationships/image" Target="../media/image17.png"/><Relationship Id="rId14" Type="http://schemas.openxmlformats.org/officeDocument/2006/relationships/image" Target="../media/image129.jpeg"/><Relationship Id="rId22" Type="http://schemas.openxmlformats.org/officeDocument/2006/relationships/image" Target="../media/image1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13" Type="http://schemas.openxmlformats.org/officeDocument/2006/relationships/image" Target="../media/image144.jpeg"/><Relationship Id="rId18" Type="http://schemas.openxmlformats.org/officeDocument/2006/relationships/image" Target="../media/image149.jpeg"/><Relationship Id="rId26" Type="http://schemas.openxmlformats.org/officeDocument/2006/relationships/image" Target="../media/image157.jpeg"/><Relationship Id="rId3" Type="http://schemas.openxmlformats.org/officeDocument/2006/relationships/image" Target="../media/image8.png"/><Relationship Id="rId21" Type="http://schemas.openxmlformats.org/officeDocument/2006/relationships/image" Target="../media/image152.jpeg"/><Relationship Id="rId7" Type="http://schemas.openxmlformats.org/officeDocument/2006/relationships/image" Target="../media/image138.jpeg"/><Relationship Id="rId12" Type="http://schemas.openxmlformats.org/officeDocument/2006/relationships/image" Target="../media/image143.jpeg"/><Relationship Id="rId17" Type="http://schemas.openxmlformats.org/officeDocument/2006/relationships/image" Target="../media/image148.jpeg"/><Relationship Id="rId25" Type="http://schemas.openxmlformats.org/officeDocument/2006/relationships/image" Target="../media/image156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47.jpeg"/><Relationship Id="rId20" Type="http://schemas.openxmlformats.org/officeDocument/2006/relationships/image" Target="../media/image151.jpeg"/><Relationship Id="rId29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42.jpeg"/><Relationship Id="rId24" Type="http://schemas.openxmlformats.org/officeDocument/2006/relationships/image" Target="../media/image155.jpeg"/><Relationship Id="rId32" Type="http://schemas.openxmlformats.org/officeDocument/2006/relationships/image" Target="../media/image163.jpeg"/><Relationship Id="rId5" Type="http://schemas.openxmlformats.org/officeDocument/2006/relationships/image" Target="../media/image7.png"/><Relationship Id="rId15" Type="http://schemas.openxmlformats.org/officeDocument/2006/relationships/image" Target="../media/image146.jpeg"/><Relationship Id="rId23" Type="http://schemas.openxmlformats.org/officeDocument/2006/relationships/image" Target="../media/image154.jpeg"/><Relationship Id="rId28" Type="http://schemas.openxmlformats.org/officeDocument/2006/relationships/image" Target="../media/image159.jpeg"/><Relationship Id="rId10" Type="http://schemas.openxmlformats.org/officeDocument/2006/relationships/image" Target="../media/image141.jpeg"/><Relationship Id="rId19" Type="http://schemas.openxmlformats.org/officeDocument/2006/relationships/image" Target="../media/image150.jpeg"/><Relationship Id="rId31" Type="http://schemas.openxmlformats.org/officeDocument/2006/relationships/image" Target="../media/image162.jpeg"/><Relationship Id="rId4" Type="http://schemas.openxmlformats.org/officeDocument/2006/relationships/image" Target="../media/image9.png"/><Relationship Id="rId9" Type="http://schemas.openxmlformats.org/officeDocument/2006/relationships/image" Target="../media/image140.jpeg"/><Relationship Id="rId14" Type="http://schemas.openxmlformats.org/officeDocument/2006/relationships/image" Target="../media/image145.jpeg"/><Relationship Id="rId22" Type="http://schemas.openxmlformats.org/officeDocument/2006/relationships/image" Target="../media/image153.jpeg"/><Relationship Id="rId27" Type="http://schemas.openxmlformats.org/officeDocument/2006/relationships/image" Target="../media/image158.jpeg"/><Relationship Id="rId30" Type="http://schemas.openxmlformats.org/officeDocument/2006/relationships/image" Target="../media/image16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svg"/><Relationship Id="rId13" Type="http://schemas.openxmlformats.org/officeDocument/2006/relationships/image" Target="../media/image174.png"/><Relationship Id="rId18" Type="http://schemas.openxmlformats.org/officeDocument/2006/relationships/image" Target="../media/image179.svg"/><Relationship Id="rId3" Type="http://schemas.openxmlformats.org/officeDocument/2006/relationships/image" Target="../media/image164.png"/><Relationship Id="rId21" Type="http://schemas.openxmlformats.org/officeDocument/2006/relationships/image" Target="../media/image9.png"/><Relationship Id="rId7" Type="http://schemas.openxmlformats.org/officeDocument/2006/relationships/image" Target="../media/image168.png"/><Relationship Id="rId12" Type="http://schemas.openxmlformats.org/officeDocument/2006/relationships/image" Target="../media/image173.svg"/><Relationship Id="rId17" Type="http://schemas.openxmlformats.org/officeDocument/2006/relationships/image" Target="../media/image17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77.sv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svg"/><Relationship Id="rId11" Type="http://schemas.openxmlformats.org/officeDocument/2006/relationships/image" Target="../media/image172.png"/><Relationship Id="rId5" Type="http://schemas.openxmlformats.org/officeDocument/2006/relationships/image" Target="../media/image166.png"/><Relationship Id="rId15" Type="http://schemas.openxmlformats.org/officeDocument/2006/relationships/image" Target="../media/image176.png"/><Relationship Id="rId10" Type="http://schemas.openxmlformats.org/officeDocument/2006/relationships/image" Target="../media/image171.svg"/><Relationship Id="rId19" Type="http://schemas.openxmlformats.org/officeDocument/2006/relationships/image" Target="../media/image7.png"/><Relationship Id="rId4" Type="http://schemas.openxmlformats.org/officeDocument/2006/relationships/image" Target="../media/image165.svg"/><Relationship Id="rId9" Type="http://schemas.openxmlformats.org/officeDocument/2006/relationships/image" Target="../media/image170.png"/><Relationship Id="rId14" Type="http://schemas.openxmlformats.org/officeDocument/2006/relationships/image" Target="../media/image175.svg"/><Relationship Id="rId2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2.svg"/><Relationship Id="rId9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8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81.svg"/><Relationship Id="rId9" Type="http://schemas.openxmlformats.org/officeDocument/2006/relationships/image" Target="../media/image18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svg"/><Relationship Id="rId9" Type="http://schemas.openxmlformats.org/officeDocument/2006/relationships/image" Target="../media/image18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8.sv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jpeg"/><Relationship Id="rId18" Type="http://schemas.openxmlformats.org/officeDocument/2006/relationships/image" Target="../media/image30.jpeg"/><Relationship Id="rId26" Type="http://schemas.openxmlformats.org/officeDocument/2006/relationships/image" Target="../media/image38.png"/><Relationship Id="rId39" Type="http://schemas.openxmlformats.org/officeDocument/2006/relationships/image" Target="../media/image51.jpeg"/><Relationship Id="rId21" Type="http://schemas.openxmlformats.org/officeDocument/2006/relationships/image" Target="../media/image33.jpeg"/><Relationship Id="rId34" Type="http://schemas.openxmlformats.org/officeDocument/2006/relationships/image" Target="../media/image46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jpeg"/><Relationship Id="rId20" Type="http://schemas.openxmlformats.org/officeDocument/2006/relationships/image" Target="../media/image32.jpeg"/><Relationship Id="rId29" Type="http://schemas.openxmlformats.org/officeDocument/2006/relationships/image" Target="../media/image41.png"/><Relationship Id="rId41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7.png"/><Relationship Id="rId24" Type="http://schemas.openxmlformats.org/officeDocument/2006/relationships/image" Target="../media/image36.jpeg"/><Relationship Id="rId32" Type="http://schemas.openxmlformats.org/officeDocument/2006/relationships/image" Target="../media/image44.jpeg"/><Relationship Id="rId37" Type="http://schemas.openxmlformats.org/officeDocument/2006/relationships/image" Target="../media/image49.jpeg"/><Relationship Id="rId40" Type="http://schemas.openxmlformats.org/officeDocument/2006/relationships/image" Target="../media/image52.jpeg"/><Relationship Id="rId5" Type="http://schemas.openxmlformats.org/officeDocument/2006/relationships/image" Target="../media/image21.jpeg"/><Relationship Id="rId15" Type="http://schemas.openxmlformats.org/officeDocument/2006/relationships/image" Target="../media/image27.jpeg"/><Relationship Id="rId23" Type="http://schemas.openxmlformats.org/officeDocument/2006/relationships/image" Target="../media/image35.jpeg"/><Relationship Id="rId28" Type="http://schemas.openxmlformats.org/officeDocument/2006/relationships/image" Target="../media/image40.png"/><Relationship Id="rId36" Type="http://schemas.openxmlformats.org/officeDocument/2006/relationships/image" Target="../media/image48.jpeg"/><Relationship Id="rId10" Type="http://schemas.openxmlformats.org/officeDocument/2006/relationships/image" Target="../media/image9.png"/><Relationship Id="rId19" Type="http://schemas.openxmlformats.org/officeDocument/2006/relationships/image" Target="../media/image31.jpeg"/><Relationship Id="rId31" Type="http://schemas.openxmlformats.org/officeDocument/2006/relationships/image" Target="../media/image43.jpeg"/><Relationship Id="rId4" Type="http://schemas.openxmlformats.org/officeDocument/2006/relationships/image" Target="../media/image20.jpeg"/><Relationship Id="rId9" Type="http://schemas.openxmlformats.org/officeDocument/2006/relationships/image" Target="../media/image8.png"/><Relationship Id="rId14" Type="http://schemas.openxmlformats.org/officeDocument/2006/relationships/image" Target="../media/image26.jpeg"/><Relationship Id="rId22" Type="http://schemas.openxmlformats.org/officeDocument/2006/relationships/image" Target="../media/image34.jpeg"/><Relationship Id="rId27" Type="http://schemas.openxmlformats.org/officeDocument/2006/relationships/image" Target="../media/image39.png"/><Relationship Id="rId30" Type="http://schemas.openxmlformats.org/officeDocument/2006/relationships/image" Target="../media/image42.png"/><Relationship Id="rId35" Type="http://schemas.openxmlformats.org/officeDocument/2006/relationships/image" Target="../media/image47.jpeg"/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12" Type="http://schemas.openxmlformats.org/officeDocument/2006/relationships/image" Target="../media/image14.png"/><Relationship Id="rId17" Type="http://schemas.openxmlformats.org/officeDocument/2006/relationships/image" Target="../media/image29.jpeg"/><Relationship Id="rId25" Type="http://schemas.openxmlformats.org/officeDocument/2006/relationships/image" Target="../media/image37.png"/><Relationship Id="rId33" Type="http://schemas.openxmlformats.org/officeDocument/2006/relationships/image" Target="../media/image45.jpeg"/><Relationship Id="rId38" Type="http://schemas.openxmlformats.org/officeDocument/2006/relationships/image" Target="../media/image5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18" Type="http://schemas.openxmlformats.org/officeDocument/2006/relationships/image" Target="../media/image65.jpeg"/><Relationship Id="rId3" Type="http://schemas.openxmlformats.org/officeDocument/2006/relationships/image" Target="../media/image8.png"/><Relationship Id="rId21" Type="http://schemas.openxmlformats.org/officeDocument/2006/relationships/image" Target="../media/image68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17" Type="http://schemas.openxmlformats.org/officeDocument/2006/relationships/image" Target="../media/image64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3.jpeg"/><Relationship Id="rId20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58.jpeg"/><Relationship Id="rId5" Type="http://schemas.openxmlformats.org/officeDocument/2006/relationships/image" Target="../media/image7.png"/><Relationship Id="rId15" Type="http://schemas.openxmlformats.org/officeDocument/2006/relationships/image" Target="../media/image62.png"/><Relationship Id="rId10" Type="http://schemas.openxmlformats.org/officeDocument/2006/relationships/image" Target="../media/image57.jpeg"/><Relationship Id="rId19" Type="http://schemas.openxmlformats.org/officeDocument/2006/relationships/image" Target="../media/image66.jpeg"/><Relationship Id="rId4" Type="http://schemas.openxmlformats.org/officeDocument/2006/relationships/image" Target="../media/image9.pn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72.jpeg"/><Relationship Id="rId4" Type="http://schemas.openxmlformats.org/officeDocument/2006/relationships/image" Target="../media/image9.png"/><Relationship Id="rId9" Type="http://schemas.openxmlformats.org/officeDocument/2006/relationships/image" Target="../media/image7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jpeg"/><Relationship Id="rId18" Type="http://schemas.openxmlformats.org/officeDocument/2006/relationships/image" Target="../media/image84.jpeg"/><Relationship Id="rId26" Type="http://schemas.openxmlformats.org/officeDocument/2006/relationships/image" Target="../media/image92.png"/><Relationship Id="rId3" Type="http://schemas.openxmlformats.org/officeDocument/2006/relationships/image" Target="../media/image8.png"/><Relationship Id="rId21" Type="http://schemas.openxmlformats.org/officeDocument/2006/relationships/image" Target="../media/image87.jpeg"/><Relationship Id="rId7" Type="http://schemas.openxmlformats.org/officeDocument/2006/relationships/image" Target="../media/image73.png"/><Relationship Id="rId12" Type="http://schemas.openxmlformats.org/officeDocument/2006/relationships/image" Target="../media/image78.jpeg"/><Relationship Id="rId17" Type="http://schemas.openxmlformats.org/officeDocument/2006/relationships/image" Target="../media/image83.jpeg"/><Relationship Id="rId25" Type="http://schemas.openxmlformats.org/officeDocument/2006/relationships/image" Target="../media/image91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2.jpeg"/><Relationship Id="rId20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77.png"/><Relationship Id="rId24" Type="http://schemas.openxmlformats.org/officeDocument/2006/relationships/image" Target="../media/image90.png"/><Relationship Id="rId5" Type="http://schemas.openxmlformats.org/officeDocument/2006/relationships/image" Target="../media/image7.png"/><Relationship Id="rId15" Type="http://schemas.openxmlformats.org/officeDocument/2006/relationships/image" Target="../media/image81.jpeg"/><Relationship Id="rId23" Type="http://schemas.openxmlformats.org/officeDocument/2006/relationships/image" Target="../media/image89.jpeg"/><Relationship Id="rId28" Type="http://schemas.openxmlformats.org/officeDocument/2006/relationships/image" Target="../media/image94.jpeg"/><Relationship Id="rId10" Type="http://schemas.openxmlformats.org/officeDocument/2006/relationships/image" Target="../media/image76.jpeg"/><Relationship Id="rId19" Type="http://schemas.openxmlformats.org/officeDocument/2006/relationships/image" Target="../media/image85.png"/><Relationship Id="rId4" Type="http://schemas.openxmlformats.org/officeDocument/2006/relationships/image" Target="../media/image9.png"/><Relationship Id="rId9" Type="http://schemas.openxmlformats.org/officeDocument/2006/relationships/image" Target="../media/image75.jpeg"/><Relationship Id="rId14" Type="http://schemas.openxmlformats.org/officeDocument/2006/relationships/image" Target="../media/image80.jpeg"/><Relationship Id="rId22" Type="http://schemas.openxmlformats.org/officeDocument/2006/relationships/image" Target="../media/image88.jpeg"/><Relationship Id="rId27" Type="http://schemas.openxmlformats.org/officeDocument/2006/relationships/image" Target="../media/image9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56743">
            <a:off x="3432655" y="5851133"/>
            <a:ext cx="19419733" cy="4927757"/>
          </a:xfrm>
          <a:custGeom>
            <a:avLst/>
            <a:gdLst/>
            <a:ahLst/>
            <a:cxnLst/>
            <a:rect l="l" t="t" r="r" b="b"/>
            <a:pathLst>
              <a:path w="19419733" h="4927757">
                <a:moveTo>
                  <a:pt x="0" y="0"/>
                </a:moveTo>
                <a:lnTo>
                  <a:pt x="19419733" y="0"/>
                </a:lnTo>
                <a:lnTo>
                  <a:pt x="19419733" y="4927757"/>
                </a:lnTo>
                <a:lnTo>
                  <a:pt x="0" y="49277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 rot="3770254">
            <a:off x="15063529" y="7586485"/>
            <a:ext cx="3342967" cy="6002834"/>
            <a:chOff x="0" y="0"/>
            <a:chExt cx="812800" cy="14595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459513"/>
            </a:xfrm>
            <a:custGeom>
              <a:avLst/>
              <a:gdLst/>
              <a:ahLst/>
              <a:cxnLst/>
              <a:rect l="l" t="t" r="r" b="b"/>
              <a:pathLst>
                <a:path w="812800" h="1459513">
                  <a:moveTo>
                    <a:pt x="0" y="0"/>
                  </a:moveTo>
                  <a:lnTo>
                    <a:pt x="812800" y="0"/>
                  </a:lnTo>
                  <a:lnTo>
                    <a:pt x="812800" y="1459513"/>
                  </a:lnTo>
                  <a:lnTo>
                    <a:pt x="0" y="1459513"/>
                  </a:lnTo>
                  <a:close/>
                </a:path>
              </a:pathLst>
            </a:custGeom>
            <a:solidFill>
              <a:srgbClr val="002F6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7394909">
            <a:off x="1183064" y="-2572582"/>
            <a:ext cx="16367478" cy="5564942"/>
          </a:xfrm>
          <a:custGeom>
            <a:avLst/>
            <a:gdLst/>
            <a:ahLst/>
            <a:cxnLst/>
            <a:rect l="l" t="t" r="r" b="b"/>
            <a:pathLst>
              <a:path w="16367478" h="5564942">
                <a:moveTo>
                  <a:pt x="0" y="0"/>
                </a:moveTo>
                <a:lnTo>
                  <a:pt x="16367478" y="0"/>
                </a:lnTo>
                <a:lnTo>
                  <a:pt x="16367478" y="5564943"/>
                </a:lnTo>
                <a:lnTo>
                  <a:pt x="0" y="55649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7" name="Group 7"/>
          <p:cNvGrpSpPr/>
          <p:nvPr/>
        </p:nvGrpSpPr>
        <p:grpSpPr>
          <a:xfrm rot="8202600">
            <a:off x="11314825" y="-7625590"/>
            <a:ext cx="12039093" cy="13253655"/>
            <a:chOff x="0" y="0"/>
            <a:chExt cx="2927153" cy="32224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927153" cy="3222458"/>
            </a:xfrm>
            <a:custGeom>
              <a:avLst/>
              <a:gdLst/>
              <a:ahLst/>
              <a:cxnLst/>
              <a:rect l="l" t="t" r="r" b="b"/>
              <a:pathLst>
                <a:path w="2927153" h="3222458">
                  <a:moveTo>
                    <a:pt x="0" y="0"/>
                  </a:moveTo>
                  <a:lnTo>
                    <a:pt x="2927153" y="0"/>
                  </a:lnTo>
                  <a:lnTo>
                    <a:pt x="2927153" y="3222458"/>
                  </a:lnTo>
                  <a:lnTo>
                    <a:pt x="0" y="3222458"/>
                  </a:lnTo>
                  <a:close/>
                </a:path>
              </a:pathLst>
            </a:custGeom>
            <a:solidFill>
              <a:srgbClr val="002F6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9684" y="172544"/>
            <a:ext cx="9941911" cy="9941911"/>
          </a:xfrm>
          <a:custGeom>
            <a:avLst/>
            <a:gdLst/>
            <a:ahLst/>
            <a:cxnLst/>
            <a:rect l="l" t="t" r="r" b="b"/>
            <a:pathLst>
              <a:path w="9941911" h="9941911">
                <a:moveTo>
                  <a:pt x="0" y="0"/>
                </a:moveTo>
                <a:lnTo>
                  <a:pt x="9941912" y="0"/>
                </a:lnTo>
                <a:lnTo>
                  <a:pt x="9941912" y="9941912"/>
                </a:lnTo>
                <a:lnTo>
                  <a:pt x="0" y="99419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1" name="Group 11"/>
          <p:cNvGrpSpPr/>
          <p:nvPr/>
        </p:nvGrpSpPr>
        <p:grpSpPr>
          <a:xfrm>
            <a:off x="10847464" y="466174"/>
            <a:ext cx="9321013" cy="932101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078635" y="865716"/>
            <a:ext cx="8717715" cy="871771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96BD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22053" y="8371470"/>
            <a:ext cx="7735589" cy="996653"/>
            <a:chOff x="0" y="0"/>
            <a:chExt cx="5168262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68262" cy="406400"/>
            </a:xfrm>
            <a:custGeom>
              <a:avLst/>
              <a:gdLst/>
              <a:ahLst/>
              <a:cxnLst/>
              <a:rect l="l" t="t" r="r" b="b"/>
              <a:pathLst>
                <a:path w="5168262" h="406400">
                  <a:moveTo>
                    <a:pt x="4965062" y="0"/>
                  </a:moveTo>
                  <a:cubicBezTo>
                    <a:pt x="5077286" y="0"/>
                    <a:pt x="5168262" y="90976"/>
                    <a:pt x="5168262" y="203200"/>
                  </a:cubicBezTo>
                  <a:cubicBezTo>
                    <a:pt x="5168262" y="315424"/>
                    <a:pt x="5077286" y="406400"/>
                    <a:pt x="496506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296BD"/>
            </a:solidFill>
          </p:spPr>
          <p:txBody>
            <a:bodyPr/>
            <a:lstStyle/>
            <a:p>
              <a:pPr algn="ctr"/>
              <a:endParaRPr lang="th-TH" dirty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67312" y="2654165"/>
            <a:ext cx="7978414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29"/>
              </a:lnSpc>
            </a:pPr>
            <a:r>
              <a:rPr lang="en-US" sz="40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Reinventing University </a:t>
            </a:r>
            <a:r>
              <a:rPr lang="th-TH" sz="40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ปีงบประมาณ </a:t>
            </a:r>
            <a:r>
              <a:rPr lang="en-US" sz="40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46593" y="4276757"/>
            <a:ext cx="10501700" cy="3970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318"/>
              </a:lnSpc>
            </a:pPr>
            <a:r>
              <a:rPr lang="th-TH" sz="11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โครงการพลิกโฉมมหาวิทยาลัยสู่การพัฒนาชุมชนท้องถิ่นอย่างยั่งยืน </a:t>
            </a:r>
            <a:endParaRPr lang="en-US" sz="11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184850" y="8913342"/>
            <a:ext cx="8007709" cy="634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4"/>
              </a:lnSpc>
            </a:pPr>
            <a:r>
              <a:rPr lang="en-US" sz="80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มหาวิทยาลัยราชภัฏลำปาง</a:t>
            </a:r>
          </a:p>
        </p:txBody>
      </p: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90408B6D-8B9F-4B66-18D5-655346945BC5}"/>
              </a:ext>
            </a:extLst>
          </p:cNvPr>
          <p:cNvGrpSpPr/>
          <p:nvPr/>
        </p:nvGrpSpPr>
        <p:grpSpPr>
          <a:xfrm>
            <a:off x="152401" y="610070"/>
            <a:ext cx="8440342" cy="2247430"/>
            <a:chOff x="782761" y="750865"/>
            <a:chExt cx="5346503" cy="1399560"/>
          </a:xfrm>
        </p:grpSpPr>
        <p:sp>
          <p:nvSpPr>
            <p:cNvPr id="31" name="Freeform 36">
              <a:extLst>
                <a:ext uri="{FF2B5EF4-FFF2-40B4-BE49-F238E27FC236}">
                  <a16:creationId xmlns:a16="http://schemas.microsoft.com/office/drawing/2014/main" id="{24EB843E-DFB5-9D20-8A7D-048C6830235E}"/>
                </a:ext>
              </a:extLst>
            </p:cNvPr>
            <p:cNvSpPr/>
            <p:nvPr/>
          </p:nvSpPr>
          <p:spPr>
            <a:xfrm>
              <a:off x="3276600" y="950330"/>
              <a:ext cx="908769" cy="1198439"/>
            </a:xfrm>
            <a:custGeom>
              <a:avLst/>
              <a:gdLst/>
              <a:ahLst/>
              <a:cxnLst/>
              <a:rect l="l" t="t" r="r" b="b"/>
              <a:pathLst>
                <a:path w="1363153" h="1797658">
                  <a:moveTo>
                    <a:pt x="0" y="0"/>
                  </a:moveTo>
                  <a:lnTo>
                    <a:pt x="1363153" y="0"/>
                  </a:lnTo>
                  <a:lnTo>
                    <a:pt x="1363153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2" name="Freeform 37">
              <a:extLst>
                <a:ext uri="{FF2B5EF4-FFF2-40B4-BE49-F238E27FC236}">
                  <a16:creationId xmlns:a16="http://schemas.microsoft.com/office/drawing/2014/main" id="{6526C65C-E15E-6A73-0F19-A2924100C7EF}"/>
                </a:ext>
              </a:extLst>
            </p:cNvPr>
            <p:cNvSpPr/>
            <p:nvPr/>
          </p:nvSpPr>
          <p:spPr>
            <a:xfrm>
              <a:off x="2057400" y="881006"/>
              <a:ext cx="990376" cy="1198439"/>
            </a:xfrm>
            <a:custGeom>
              <a:avLst/>
              <a:gdLst/>
              <a:ahLst/>
              <a:cxnLst/>
              <a:rect l="l" t="t" r="r" b="b"/>
              <a:pathLst>
                <a:path w="1485564" h="1797658">
                  <a:moveTo>
                    <a:pt x="0" y="0"/>
                  </a:moveTo>
                  <a:lnTo>
                    <a:pt x="1485565" y="0"/>
                  </a:lnTo>
                  <a:lnTo>
                    <a:pt x="1485565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3" name="Freeform 38">
              <a:extLst>
                <a:ext uri="{FF2B5EF4-FFF2-40B4-BE49-F238E27FC236}">
                  <a16:creationId xmlns:a16="http://schemas.microsoft.com/office/drawing/2014/main" id="{1A81A231-8BCF-613D-F496-628F424E4C1C}"/>
                </a:ext>
              </a:extLst>
            </p:cNvPr>
            <p:cNvSpPr/>
            <p:nvPr/>
          </p:nvSpPr>
          <p:spPr>
            <a:xfrm>
              <a:off x="782761" y="881006"/>
              <a:ext cx="1198439" cy="1198439"/>
            </a:xfrm>
            <a:custGeom>
              <a:avLst/>
              <a:gdLst/>
              <a:ahLst/>
              <a:cxnLst/>
              <a:rect l="l" t="t" r="r" b="b"/>
              <a:pathLst>
                <a:path w="1797658" h="1797658">
                  <a:moveTo>
                    <a:pt x="0" y="0"/>
                  </a:moveTo>
                  <a:lnTo>
                    <a:pt x="1797657" y="0"/>
                  </a:lnTo>
                  <a:lnTo>
                    <a:pt x="1797657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pic>
          <p:nvPicPr>
            <p:cNvPr id="35" name="รูปภาพ 34">
              <a:extLst>
                <a:ext uri="{FF2B5EF4-FFF2-40B4-BE49-F238E27FC236}">
                  <a16:creationId xmlns:a16="http://schemas.microsoft.com/office/drawing/2014/main" id="{78AA6722-78CA-022C-F479-6158555E6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750865"/>
              <a:ext cx="1785864" cy="1399560"/>
            </a:xfrm>
            <a:prstGeom prst="rect">
              <a:avLst/>
            </a:prstGeom>
          </p:spPr>
        </p:pic>
      </p:grpSp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EE9EC56E-1180-32FC-A10B-DC8B5FFA36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058" y="984277"/>
            <a:ext cx="8618088" cy="8618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กลุ่ม 37">
            <a:extLst>
              <a:ext uri="{FF2B5EF4-FFF2-40B4-BE49-F238E27FC236}">
                <a16:creationId xmlns:a16="http://schemas.microsoft.com/office/drawing/2014/main" id="{F47970C6-B417-C14A-3208-8A6A9252525D}"/>
              </a:ext>
            </a:extLst>
          </p:cNvPr>
          <p:cNvGrpSpPr/>
          <p:nvPr/>
        </p:nvGrpSpPr>
        <p:grpSpPr>
          <a:xfrm>
            <a:off x="152400" y="176410"/>
            <a:ext cx="1523999" cy="774963"/>
            <a:chOff x="152401" y="819052"/>
            <a:chExt cx="3575702" cy="1924468"/>
          </a:xfrm>
        </p:grpSpPr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B48524BA-5974-C0C0-82D3-0C308D2344F2}"/>
                </a:ext>
              </a:extLst>
            </p:cNvPr>
            <p:cNvSpPr/>
            <p:nvPr/>
          </p:nvSpPr>
          <p:spPr>
            <a:xfrm>
              <a:off x="2164630" y="819052"/>
              <a:ext cx="1563473" cy="1924468"/>
            </a:xfrm>
            <a:custGeom>
              <a:avLst/>
              <a:gdLst/>
              <a:ahLst/>
              <a:cxnLst/>
              <a:rect l="l" t="t" r="r" b="b"/>
              <a:pathLst>
                <a:path w="1485564" h="1797658">
                  <a:moveTo>
                    <a:pt x="0" y="0"/>
                  </a:moveTo>
                  <a:lnTo>
                    <a:pt x="1485565" y="0"/>
                  </a:lnTo>
                  <a:lnTo>
                    <a:pt x="1485565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025D4105-5DCF-E19E-D0F8-E11555FF05EC}"/>
                </a:ext>
              </a:extLst>
            </p:cNvPr>
            <p:cNvSpPr/>
            <p:nvPr/>
          </p:nvSpPr>
          <p:spPr>
            <a:xfrm>
              <a:off x="152401" y="819052"/>
              <a:ext cx="1891935" cy="1924468"/>
            </a:xfrm>
            <a:custGeom>
              <a:avLst/>
              <a:gdLst/>
              <a:ahLst/>
              <a:cxnLst/>
              <a:rect l="l" t="t" r="r" b="b"/>
              <a:pathLst>
                <a:path w="1797658" h="1797658">
                  <a:moveTo>
                    <a:pt x="0" y="0"/>
                  </a:moveTo>
                  <a:lnTo>
                    <a:pt x="1797657" y="0"/>
                  </a:lnTo>
                  <a:lnTo>
                    <a:pt x="1797657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BA33EF9A-8E7B-4E00-E6B4-429224879648}"/>
              </a:ext>
            </a:extLst>
          </p:cNvPr>
          <p:cNvGrpSpPr/>
          <p:nvPr/>
        </p:nvGrpSpPr>
        <p:grpSpPr>
          <a:xfrm>
            <a:off x="16350119" y="0"/>
            <a:ext cx="1937881" cy="952500"/>
            <a:chOff x="13784597" y="0"/>
            <a:chExt cx="4503403" cy="2247430"/>
          </a:xfrm>
        </p:grpSpPr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8E3DFFC0-AEB5-B094-C58D-8C8A663D8A4F}"/>
                </a:ext>
              </a:extLst>
            </p:cNvPr>
            <p:cNvSpPr/>
            <p:nvPr/>
          </p:nvSpPr>
          <p:spPr>
            <a:xfrm>
              <a:off x="13784597" y="320303"/>
              <a:ext cx="1434643" cy="1924468"/>
            </a:xfrm>
            <a:custGeom>
              <a:avLst/>
              <a:gdLst/>
              <a:ahLst/>
              <a:cxnLst/>
              <a:rect l="l" t="t" r="r" b="b"/>
              <a:pathLst>
                <a:path w="1363153" h="1797658">
                  <a:moveTo>
                    <a:pt x="0" y="0"/>
                  </a:moveTo>
                  <a:lnTo>
                    <a:pt x="1363153" y="0"/>
                  </a:lnTo>
                  <a:lnTo>
                    <a:pt x="1363153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pic>
          <p:nvPicPr>
            <p:cNvPr id="43" name="รูปภาพ 42">
              <a:extLst>
                <a:ext uri="{FF2B5EF4-FFF2-40B4-BE49-F238E27FC236}">
                  <a16:creationId xmlns:a16="http://schemas.microsoft.com/office/drawing/2014/main" id="{503F6C26-42A2-FAEE-8715-BF691A345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717" y="0"/>
              <a:ext cx="2819283" cy="2247430"/>
            </a:xfrm>
            <a:prstGeom prst="rect">
              <a:avLst/>
            </a:prstGeom>
          </p:spPr>
        </p:pic>
      </p:grpSp>
      <p:grpSp>
        <p:nvGrpSpPr>
          <p:cNvPr id="45" name="Group 29">
            <a:extLst>
              <a:ext uri="{FF2B5EF4-FFF2-40B4-BE49-F238E27FC236}">
                <a16:creationId xmlns:a16="http://schemas.microsoft.com/office/drawing/2014/main" id="{E7BEE76B-B432-20B4-C6A4-DEA13A673FC5}"/>
              </a:ext>
            </a:extLst>
          </p:cNvPr>
          <p:cNvGrpSpPr/>
          <p:nvPr/>
        </p:nvGrpSpPr>
        <p:grpSpPr>
          <a:xfrm>
            <a:off x="-1342907" y="10036354"/>
            <a:ext cx="20973813" cy="734301"/>
            <a:chOff x="0" y="0"/>
            <a:chExt cx="11607985" cy="406400"/>
          </a:xfrm>
        </p:grpSpPr>
        <p:sp>
          <p:nvSpPr>
            <p:cNvPr id="46" name="Freeform 30">
              <a:extLst>
                <a:ext uri="{FF2B5EF4-FFF2-40B4-BE49-F238E27FC236}">
                  <a16:creationId xmlns:a16="http://schemas.microsoft.com/office/drawing/2014/main" id="{8DB3AB41-6560-694B-5EE4-71DC49388ED8}"/>
                </a:ext>
              </a:extLst>
            </p:cNvPr>
            <p:cNvSpPr/>
            <p:nvPr/>
          </p:nvSpPr>
          <p:spPr>
            <a:xfrm>
              <a:off x="0" y="0"/>
              <a:ext cx="11607985" cy="406400"/>
            </a:xfrm>
            <a:custGeom>
              <a:avLst/>
              <a:gdLst/>
              <a:ahLst/>
              <a:cxnLst/>
              <a:rect l="l" t="t" r="r" b="b"/>
              <a:pathLst>
                <a:path w="11607985" h="406400">
                  <a:moveTo>
                    <a:pt x="11404785" y="0"/>
                  </a:moveTo>
                  <a:cubicBezTo>
                    <a:pt x="11517009" y="0"/>
                    <a:pt x="11607985" y="90976"/>
                    <a:pt x="11607985" y="203200"/>
                  </a:cubicBezTo>
                  <a:cubicBezTo>
                    <a:pt x="11607985" y="315424"/>
                    <a:pt x="11517009" y="406400"/>
                    <a:pt x="114047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2F6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7" name="TextBox 31">
              <a:extLst>
                <a:ext uri="{FF2B5EF4-FFF2-40B4-BE49-F238E27FC236}">
                  <a16:creationId xmlns:a16="http://schemas.microsoft.com/office/drawing/2014/main" id="{03769724-9CF6-B7BD-ADCB-EFFDCBC3DAF2}"/>
                </a:ext>
              </a:extLst>
            </p:cNvPr>
            <p:cNvSpPr txBox="1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8" name="Group 32">
            <a:extLst>
              <a:ext uri="{FF2B5EF4-FFF2-40B4-BE49-F238E27FC236}">
                <a16:creationId xmlns:a16="http://schemas.microsoft.com/office/drawing/2014/main" id="{0C994D00-7503-4BD2-21FB-51C15E5415E7}"/>
              </a:ext>
            </a:extLst>
          </p:cNvPr>
          <p:cNvGrpSpPr/>
          <p:nvPr/>
        </p:nvGrpSpPr>
        <p:grpSpPr>
          <a:xfrm>
            <a:off x="1937882" y="10036354"/>
            <a:ext cx="14412237" cy="734301"/>
            <a:chOff x="0" y="0"/>
            <a:chExt cx="7976472" cy="406400"/>
          </a:xfrm>
        </p:grpSpPr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CED4238E-4040-BD45-225E-889CBCC685A4}"/>
                </a:ext>
              </a:extLst>
            </p:cNvPr>
            <p:cNvSpPr/>
            <p:nvPr/>
          </p:nvSpPr>
          <p:spPr>
            <a:xfrm>
              <a:off x="0" y="0"/>
              <a:ext cx="7976472" cy="406400"/>
            </a:xfrm>
            <a:custGeom>
              <a:avLst/>
              <a:gdLst/>
              <a:ahLst/>
              <a:cxnLst/>
              <a:rect l="l" t="t" r="r" b="b"/>
              <a:pathLst>
                <a:path w="7976472" h="406400">
                  <a:moveTo>
                    <a:pt x="7773272" y="0"/>
                  </a:moveTo>
                  <a:cubicBezTo>
                    <a:pt x="7885496" y="0"/>
                    <a:pt x="7976472" y="90976"/>
                    <a:pt x="7976472" y="203200"/>
                  </a:cubicBezTo>
                  <a:cubicBezTo>
                    <a:pt x="7976472" y="315424"/>
                    <a:pt x="7885496" y="406400"/>
                    <a:pt x="777327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296BD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0" name="TextBox 34">
              <a:extLst>
                <a:ext uri="{FF2B5EF4-FFF2-40B4-BE49-F238E27FC236}">
                  <a16:creationId xmlns:a16="http://schemas.microsoft.com/office/drawing/2014/main" id="{00D02543-8E95-7B27-5C0C-F71E238868BB}"/>
                </a:ext>
              </a:extLst>
            </p:cNvPr>
            <p:cNvSpPr txBox="1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1" name="Group 35">
            <a:extLst>
              <a:ext uri="{FF2B5EF4-FFF2-40B4-BE49-F238E27FC236}">
                <a16:creationId xmlns:a16="http://schemas.microsoft.com/office/drawing/2014/main" id="{DB4AD32F-9B4E-EB56-DB1A-7F10B0C2D11E}"/>
              </a:ext>
            </a:extLst>
          </p:cNvPr>
          <p:cNvGrpSpPr/>
          <p:nvPr/>
        </p:nvGrpSpPr>
        <p:grpSpPr>
          <a:xfrm>
            <a:off x="4366787" y="10036354"/>
            <a:ext cx="9554425" cy="734301"/>
            <a:chOff x="0" y="0"/>
            <a:chExt cx="5287909" cy="406400"/>
          </a:xfrm>
        </p:grpSpPr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84FAA949-C3E2-D3A9-797C-E6FB752862E2}"/>
                </a:ext>
              </a:extLst>
            </p:cNvPr>
            <p:cNvSpPr/>
            <p:nvPr/>
          </p:nvSpPr>
          <p:spPr>
            <a:xfrm>
              <a:off x="0" y="0"/>
              <a:ext cx="5287909" cy="406400"/>
            </a:xfrm>
            <a:custGeom>
              <a:avLst/>
              <a:gdLst/>
              <a:ahLst/>
              <a:cxnLst/>
              <a:rect l="l" t="t" r="r" b="b"/>
              <a:pathLst>
                <a:path w="5287909" h="406400">
                  <a:moveTo>
                    <a:pt x="5084709" y="0"/>
                  </a:moveTo>
                  <a:cubicBezTo>
                    <a:pt x="5196934" y="0"/>
                    <a:pt x="5287909" y="90976"/>
                    <a:pt x="5287909" y="203200"/>
                  </a:cubicBezTo>
                  <a:cubicBezTo>
                    <a:pt x="5287909" y="315424"/>
                    <a:pt x="5196934" y="406400"/>
                    <a:pt x="508470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BC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3" name="TextBox 37">
              <a:extLst>
                <a:ext uri="{FF2B5EF4-FFF2-40B4-BE49-F238E27FC236}">
                  <a16:creationId xmlns:a16="http://schemas.microsoft.com/office/drawing/2014/main" id="{60CF35E5-D0D8-99CB-38AA-2610CDD50825}"/>
                </a:ext>
              </a:extLst>
            </p:cNvPr>
            <p:cNvSpPr txBox="1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Rectangle 3">
            <a:extLst>
              <a:ext uri="{FF2B5EF4-FFF2-40B4-BE49-F238E27FC236}">
                <a16:creationId xmlns:a16="http://schemas.microsoft.com/office/drawing/2014/main" id="{09AFFF82-1C66-796A-7F59-07A2C4B7503B}"/>
              </a:ext>
            </a:extLst>
          </p:cNvPr>
          <p:cNvSpPr/>
          <p:nvPr/>
        </p:nvSpPr>
        <p:spPr>
          <a:xfrm>
            <a:off x="-1" y="0"/>
            <a:ext cx="18288001" cy="11754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E2BCF3A-D079-39FD-11ED-C23AB06AC736}"/>
              </a:ext>
            </a:extLst>
          </p:cNvPr>
          <p:cNvSpPr/>
          <p:nvPr/>
        </p:nvSpPr>
        <p:spPr>
          <a:xfrm>
            <a:off x="10328015" y="75386"/>
            <a:ext cx="7637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3600" b="1" dirty="0">
                <a:solidFill>
                  <a:sysClr val="windowText" lastClr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รายงานความก้าวหน้าการดำเนินงานโครงการ รอบ 6 เดือน</a:t>
            </a:r>
          </a:p>
          <a:p>
            <a:pPr algn="r"/>
            <a:r>
              <a:rPr lang="th-TH" sz="3600" b="1" dirty="0">
                <a:solidFill>
                  <a:sysClr val="windowText" lastClr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โดย มหาวิทยาลัยราชภัฏลำปาง</a:t>
            </a:r>
          </a:p>
        </p:txBody>
      </p: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1FD7F1D4-D239-672D-8F25-3900FA400C2F}"/>
              </a:ext>
            </a:extLst>
          </p:cNvPr>
          <p:cNvGrpSpPr/>
          <p:nvPr/>
        </p:nvGrpSpPr>
        <p:grpSpPr>
          <a:xfrm>
            <a:off x="259841" y="198178"/>
            <a:ext cx="1523999" cy="774963"/>
            <a:chOff x="152401" y="819052"/>
            <a:chExt cx="3575702" cy="1924468"/>
          </a:xfrm>
        </p:grpSpPr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23C92772-D0C1-28E1-1A04-97E289775998}"/>
                </a:ext>
              </a:extLst>
            </p:cNvPr>
            <p:cNvSpPr/>
            <p:nvPr/>
          </p:nvSpPr>
          <p:spPr>
            <a:xfrm>
              <a:off x="2164630" y="819052"/>
              <a:ext cx="1563473" cy="1924468"/>
            </a:xfrm>
            <a:custGeom>
              <a:avLst/>
              <a:gdLst/>
              <a:ahLst/>
              <a:cxnLst/>
              <a:rect l="l" t="t" r="r" b="b"/>
              <a:pathLst>
                <a:path w="1485564" h="1797658">
                  <a:moveTo>
                    <a:pt x="0" y="0"/>
                  </a:moveTo>
                  <a:lnTo>
                    <a:pt x="1485565" y="0"/>
                  </a:lnTo>
                  <a:lnTo>
                    <a:pt x="1485565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id="{08F70A68-D8E5-4E67-B47E-0C1B61689FCE}"/>
                </a:ext>
              </a:extLst>
            </p:cNvPr>
            <p:cNvSpPr/>
            <p:nvPr/>
          </p:nvSpPr>
          <p:spPr>
            <a:xfrm>
              <a:off x="152401" y="819052"/>
              <a:ext cx="1891935" cy="1924468"/>
            </a:xfrm>
            <a:custGeom>
              <a:avLst/>
              <a:gdLst/>
              <a:ahLst/>
              <a:cxnLst/>
              <a:rect l="l" t="t" r="r" b="b"/>
              <a:pathLst>
                <a:path w="1797658" h="1797658">
                  <a:moveTo>
                    <a:pt x="0" y="0"/>
                  </a:moveTo>
                  <a:lnTo>
                    <a:pt x="1797657" y="0"/>
                  </a:lnTo>
                  <a:lnTo>
                    <a:pt x="1797657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A310DB4C-7D64-1667-6F0A-3CF56B0C189F}"/>
              </a:ext>
            </a:extLst>
          </p:cNvPr>
          <p:cNvGrpSpPr/>
          <p:nvPr/>
        </p:nvGrpSpPr>
        <p:grpSpPr>
          <a:xfrm>
            <a:off x="2068570" y="44856"/>
            <a:ext cx="1937881" cy="952500"/>
            <a:chOff x="13784597" y="0"/>
            <a:chExt cx="4503403" cy="2247430"/>
          </a:xfrm>
        </p:grpSpPr>
        <p:sp>
          <p:nvSpPr>
            <p:cNvPr id="9" name="Freeform 36">
              <a:extLst>
                <a:ext uri="{FF2B5EF4-FFF2-40B4-BE49-F238E27FC236}">
                  <a16:creationId xmlns:a16="http://schemas.microsoft.com/office/drawing/2014/main" id="{6C236DE8-3541-7085-2188-458BE03864FD}"/>
                </a:ext>
              </a:extLst>
            </p:cNvPr>
            <p:cNvSpPr/>
            <p:nvPr/>
          </p:nvSpPr>
          <p:spPr>
            <a:xfrm>
              <a:off x="13784597" y="320303"/>
              <a:ext cx="1434643" cy="1924468"/>
            </a:xfrm>
            <a:custGeom>
              <a:avLst/>
              <a:gdLst/>
              <a:ahLst/>
              <a:cxnLst/>
              <a:rect l="l" t="t" r="r" b="b"/>
              <a:pathLst>
                <a:path w="1363153" h="1797658">
                  <a:moveTo>
                    <a:pt x="0" y="0"/>
                  </a:moveTo>
                  <a:lnTo>
                    <a:pt x="1363153" y="0"/>
                  </a:lnTo>
                  <a:lnTo>
                    <a:pt x="1363153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12300797-B47E-B1BC-13B8-3C1774566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717" y="0"/>
              <a:ext cx="2819283" cy="2247430"/>
            </a:xfrm>
            <a:prstGeom prst="rect">
              <a:avLst/>
            </a:prstGeom>
          </p:spPr>
        </p:pic>
      </p:grpSp>
      <p:sp>
        <p:nvSpPr>
          <p:cNvPr id="37" name="TextBox 19">
            <a:extLst>
              <a:ext uri="{FF2B5EF4-FFF2-40B4-BE49-F238E27FC236}">
                <a16:creationId xmlns:a16="http://schemas.microsoft.com/office/drawing/2014/main" id="{B0BD3504-C434-F99D-DB01-89F5F3759AC0}"/>
              </a:ext>
            </a:extLst>
          </p:cNvPr>
          <p:cNvSpPr txBox="1"/>
          <p:nvPr/>
        </p:nvSpPr>
        <p:spPr>
          <a:xfrm>
            <a:off x="762001" y="1303972"/>
            <a:ext cx="1656922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48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ผลผลิตที่ </a:t>
            </a:r>
            <a:r>
              <a:rPr lang="en-US" sz="48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48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ฐานข้อมูลช่างศิลป์ล้านนา ลำปาง ลำพูน พื้นที่ใหม่ ไม่น้อยกว่า 5 เรื่อง/พื้นที่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AE82670D-7C44-8F81-9AB2-4F36FEB2A8D9}"/>
              </a:ext>
            </a:extLst>
          </p:cNvPr>
          <p:cNvSpPr txBox="1"/>
          <p:nvPr/>
        </p:nvSpPr>
        <p:spPr>
          <a:xfrm>
            <a:off x="201817" y="1994955"/>
            <a:ext cx="169163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การสร้างระบบฐานข้อมูลช่างศิลป์ล้านนา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เป็นการพัฒนาเพื่อเพิ่มฐานข้อมูลด้านช่างศิลป์ล้านนาลำปาง-ลำพูนให้เกิดความความสมบูรณ์ของระบบ ประกอบด้วยโปสเตอร์แสดงข้อมูล วิดีโอ และทำเนียบช่างศิลป์ล้านนา ผ่านเว็บไซต์ </a:t>
            </a:r>
            <a:r>
              <a:rPr lang="en-US" sz="3200" i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https://culture.lpru.ac.th/LPRU-Culture</a:t>
            </a:r>
            <a:r>
              <a:rPr lang="th-TH" sz="3200" i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2/ </a:t>
            </a:r>
            <a:r>
              <a:rPr lang="th-TH" sz="3200" i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ของสำนักศิลปะและวัฒนธรรม มหาวิทยาลัยราชภัฏลำปาง</a:t>
            </a:r>
            <a:endParaRPr lang="th-TH" sz="3200" dirty="0"/>
          </a:p>
        </p:txBody>
      </p:sp>
      <p:pic>
        <p:nvPicPr>
          <p:cNvPr id="14" name="ตัวแทนเนื้อหา 4">
            <a:extLst>
              <a:ext uri="{FF2B5EF4-FFF2-40B4-BE49-F238E27FC236}">
                <a16:creationId xmlns:a16="http://schemas.microsoft.com/office/drawing/2014/main" id="{02A0E37D-1F18-C5AC-894D-AFC571ED1F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8"/>
          <a:stretch/>
        </p:blipFill>
        <p:spPr>
          <a:xfrm>
            <a:off x="125695" y="3467100"/>
            <a:ext cx="8027705" cy="2427854"/>
          </a:xfrm>
          <a:prstGeom prst="rect">
            <a:avLst/>
          </a:prstGeom>
        </p:spPr>
      </p:pic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750DFBDD-5F57-2D59-4ACA-2B85A931646A}"/>
              </a:ext>
            </a:extLst>
          </p:cNvPr>
          <p:cNvGrpSpPr/>
          <p:nvPr/>
        </p:nvGrpSpPr>
        <p:grpSpPr>
          <a:xfrm>
            <a:off x="201817" y="6057900"/>
            <a:ext cx="7875903" cy="3733800"/>
            <a:chOff x="7287897" y="3136759"/>
            <a:chExt cx="10224247" cy="5456160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EC9B2CE3-9BFE-D596-E576-B31DCE996A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4698" y="6030385"/>
              <a:ext cx="4791247" cy="256253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DADB94C2-EBA0-3950-06E1-5AFBF64816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7897" y="3136760"/>
              <a:ext cx="4791248" cy="255746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91F10539-84C8-0FA5-B26A-677CC1DCA2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1744" y="3136759"/>
              <a:ext cx="4820400" cy="255746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5A636F5F-9CB8-F10D-F6A6-5969015328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7897" y="6013891"/>
              <a:ext cx="4791247" cy="25790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sp>
        <p:nvSpPr>
          <p:cNvPr id="28" name="ชื่อเรื่อง 1">
            <a:extLst>
              <a:ext uri="{FF2B5EF4-FFF2-40B4-BE49-F238E27FC236}">
                <a16:creationId xmlns:a16="http://schemas.microsoft.com/office/drawing/2014/main" id="{D3A7D25E-CE76-32DA-E6EB-5328ABD7E25C}"/>
              </a:ext>
            </a:extLst>
          </p:cNvPr>
          <p:cNvSpPr txBox="1">
            <a:spLocks/>
          </p:cNvSpPr>
          <p:nvPr/>
        </p:nvSpPr>
        <p:spPr>
          <a:xfrm>
            <a:off x="9159609" y="666557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ea typeface="Calibri" panose="020F0502020204030204" pitchFamily="34" charset="0"/>
                <a:cs typeface="TH SarabunPSK" panose="020B0500040200020003" pitchFamily="34" charset="-34"/>
              </a:rPr>
              <a:t>การสร้างสรรค์ฐานข้อมูลวิดีโอช่างศิลป์ล้านนา</a:t>
            </a:r>
            <a:endParaRPr lang="th-TH" sz="3200" dirty="0"/>
          </a:p>
        </p:txBody>
      </p:sp>
      <p:pic>
        <p:nvPicPr>
          <p:cNvPr id="29" name="Picture 1">
            <a:extLst>
              <a:ext uri="{FF2B5EF4-FFF2-40B4-BE49-F238E27FC236}">
                <a16:creationId xmlns:a16="http://schemas.microsoft.com/office/drawing/2014/main" id="{5297059B-F1AB-286A-8B9B-7CDFD0BC7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9614" y="3497389"/>
            <a:ext cx="5699630" cy="3031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รูปภาพ 4">
            <a:extLst>
              <a:ext uri="{FF2B5EF4-FFF2-40B4-BE49-F238E27FC236}">
                <a16:creationId xmlns:a16="http://schemas.microsoft.com/office/drawing/2014/main" id="{7C402150-EA46-C468-655D-1456FCF88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439" y="3538199"/>
            <a:ext cx="25304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รูปภาพ 8">
            <a:extLst>
              <a:ext uri="{FF2B5EF4-FFF2-40B4-BE49-F238E27FC236}">
                <a16:creationId xmlns:a16="http://schemas.microsoft.com/office/drawing/2014/main" id="{63B44CAB-56CD-BD58-566E-BE5099622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277" y="5105378"/>
            <a:ext cx="256063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รูปภาพ 10">
            <a:extLst>
              <a:ext uri="{FF2B5EF4-FFF2-40B4-BE49-F238E27FC236}">
                <a16:creationId xmlns:a16="http://schemas.microsoft.com/office/drawing/2014/main" id="{3BD253F3-7805-1901-B3C7-192C47FA0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777" y="6662657"/>
            <a:ext cx="256063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รูปภาพ 14">
            <a:extLst>
              <a:ext uri="{FF2B5EF4-FFF2-40B4-BE49-F238E27FC236}">
                <a16:creationId xmlns:a16="http://schemas.microsoft.com/office/drawing/2014/main" id="{71C5ADBD-26FA-3925-E429-3E4D74781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3716" y="7304382"/>
            <a:ext cx="4787385" cy="25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รูปภาพ 1">
            <a:extLst>
              <a:ext uri="{FF2B5EF4-FFF2-40B4-BE49-F238E27FC236}">
                <a16:creationId xmlns:a16="http://schemas.microsoft.com/office/drawing/2014/main" id="{D8405252-C758-9C90-2B5D-E0389DA56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777" y="8270472"/>
            <a:ext cx="256913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093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A5C40749-BAA4-23C5-4F59-2839EFE4BD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2" t="14445" r="13333" b="15926"/>
          <a:stretch/>
        </p:blipFill>
        <p:spPr bwMode="auto">
          <a:xfrm>
            <a:off x="15188089" y="4279833"/>
            <a:ext cx="2948242" cy="154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19">
            <a:extLst>
              <a:ext uri="{FF2B5EF4-FFF2-40B4-BE49-F238E27FC236}">
                <a16:creationId xmlns:a16="http://schemas.microsoft.com/office/drawing/2014/main" id="{4A1772D8-039D-8E7E-C135-8A652BDBC076}"/>
              </a:ext>
            </a:extLst>
          </p:cNvPr>
          <p:cNvSpPr txBox="1"/>
          <p:nvPr/>
        </p:nvSpPr>
        <p:spPr>
          <a:xfrm>
            <a:off x="2220610" y="114300"/>
            <a:ext cx="1362899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60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ผลผลิตที่ </a:t>
            </a:r>
            <a:r>
              <a:rPr lang="en-US" sz="6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6</a:t>
            </a:r>
            <a:r>
              <a:rPr lang="en-US" sz="60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6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ผลการพัฒนาผู้ประกอบการชุมชน </a:t>
            </a:r>
          </a:p>
          <a:p>
            <a:pPr algn="ctr"/>
            <a:r>
              <a:rPr lang="th-TH" sz="6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ไม่น้อยกว่า 50 ราย ที่ได้เข้าสู่ช่องทางการตลาดผลิตภัณฑ์ชุมชน</a:t>
            </a:r>
            <a:endParaRPr lang="en-US" sz="60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4" name="Group 29">
            <a:extLst>
              <a:ext uri="{FF2B5EF4-FFF2-40B4-BE49-F238E27FC236}">
                <a16:creationId xmlns:a16="http://schemas.microsoft.com/office/drawing/2014/main" id="{B050028D-4ECC-00B9-22AF-E02EB16EF2B5}"/>
              </a:ext>
            </a:extLst>
          </p:cNvPr>
          <p:cNvGrpSpPr/>
          <p:nvPr/>
        </p:nvGrpSpPr>
        <p:grpSpPr>
          <a:xfrm>
            <a:off x="-1342907" y="10036354"/>
            <a:ext cx="20973813" cy="734301"/>
            <a:chOff x="0" y="0"/>
            <a:chExt cx="11607985" cy="406400"/>
          </a:xfrm>
        </p:grpSpPr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197996AD-6FBF-3192-CE14-6A3D59FF735A}"/>
                </a:ext>
              </a:extLst>
            </p:cNvPr>
            <p:cNvSpPr/>
            <p:nvPr/>
          </p:nvSpPr>
          <p:spPr>
            <a:xfrm>
              <a:off x="0" y="0"/>
              <a:ext cx="11607985" cy="406400"/>
            </a:xfrm>
            <a:custGeom>
              <a:avLst/>
              <a:gdLst/>
              <a:ahLst/>
              <a:cxnLst/>
              <a:rect l="l" t="t" r="r" b="b"/>
              <a:pathLst>
                <a:path w="11607985" h="406400">
                  <a:moveTo>
                    <a:pt x="11404785" y="0"/>
                  </a:moveTo>
                  <a:cubicBezTo>
                    <a:pt x="11517009" y="0"/>
                    <a:pt x="11607985" y="90976"/>
                    <a:pt x="11607985" y="203200"/>
                  </a:cubicBezTo>
                  <a:cubicBezTo>
                    <a:pt x="11607985" y="315424"/>
                    <a:pt x="11517009" y="406400"/>
                    <a:pt x="114047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2F6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6" name="TextBox 31">
              <a:extLst>
                <a:ext uri="{FF2B5EF4-FFF2-40B4-BE49-F238E27FC236}">
                  <a16:creationId xmlns:a16="http://schemas.microsoft.com/office/drawing/2014/main" id="{902DB435-1EB4-425A-1171-BDA5EC688098}"/>
                </a:ext>
              </a:extLst>
            </p:cNvPr>
            <p:cNvSpPr txBox="1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2">
            <a:extLst>
              <a:ext uri="{FF2B5EF4-FFF2-40B4-BE49-F238E27FC236}">
                <a16:creationId xmlns:a16="http://schemas.microsoft.com/office/drawing/2014/main" id="{1F645E18-53EE-D68F-B3B4-E23C11D2DEFC}"/>
              </a:ext>
            </a:extLst>
          </p:cNvPr>
          <p:cNvGrpSpPr/>
          <p:nvPr/>
        </p:nvGrpSpPr>
        <p:grpSpPr>
          <a:xfrm>
            <a:off x="1937882" y="10036354"/>
            <a:ext cx="14412237" cy="734301"/>
            <a:chOff x="0" y="0"/>
            <a:chExt cx="7976472" cy="406400"/>
          </a:xfrm>
        </p:grpSpPr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D54EFE62-0607-DCE8-82E8-17B09E6BC4B5}"/>
                </a:ext>
              </a:extLst>
            </p:cNvPr>
            <p:cNvSpPr/>
            <p:nvPr/>
          </p:nvSpPr>
          <p:spPr>
            <a:xfrm>
              <a:off x="0" y="0"/>
              <a:ext cx="7976472" cy="406400"/>
            </a:xfrm>
            <a:custGeom>
              <a:avLst/>
              <a:gdLst/>
              <a:ahLst/>
              <a:cxnLst/>
              <a:rect l="l" t="t" r="r" b="b"/>
              <a:pathLst>
                <a:path w="7976472" h="406400">
                  <a:moveTo>
                    <a:pt x="7773272" y="0"/>
                  </a:moveTo>
                  <a:cubicBezTo>
                    <a:pt x="7885496" y="0"/>
                    <a:pt x="7976472" y="90976"/>
                    <a:pt x="7976472" y="203200"/>
                  </a:cubicBezTo>
                  <a:cubicBezTo>
                    <a:pt x="7976472" y="315424"/>
                    <a:pt x="7885496" y="406400"/>
                    <a:pt x="777327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296BD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9" name="TextBox 34">
              <a:extLst>
                <a:ext uri="{FF2B5EF4-FFF2-40B4-BE49-F238E27FC236}">
                  <a16:creationId xmlns:a16="http://schemas.microsoft.com/office/drawing/2014/main" id="{77D0F3B7-3A05-5DE0-D637-7328C9B57385}"/>
                </a:ext>
              </a:extLst>
            </p:cNvPr>
            <p:cNvSpPr txBox="1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35">
            <a:extLst>
              <a:ext uri="{FF2B5EF4-FFF2-40B4-BE49-F238E27FC236}">
                <a16:creationId xmlns:a16="http://schemas.microsoft.com/office/drawing/2014/main" id="{A0A667E9-652E-2A38-A8EF-60F0AB19E8F8}"/>
              </a:ext>
            </a:extLst>
          </p:cNvPr>
          <p:cNvGrpSpPr/>
          <p:nvPr/>
        </p:nvGrpSpPr>
        <p:grpSpPr>
          <a:xfrm>
            <a:off x="4366787" y="10036354"/>
            <a:ext cx="9554425" cy="734301"/>
            <a:chOff x="0" y="0"/>
            <a:chExt cx="5287909" cy="406400"/>
          </a:xfrm>
        </p:grpSpPr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F908CB2E-CA89-7F7A-5A73-E6983E70EF36}"/>
                </a:ext>
              </a:extLst>
            </p:cNvPr>
            <p:cNvSpPr/>
            <p:nvPr/>
          </p:nvSpPr>
          <p:spPr>
            <a:xfrm>
              <a:off x="0" y="0"/>
              <a:ext cx="5287909" cy="406400"/>
            </a:xfrm>
            <a:custGeom>
              <a:avLst/>
              <a:gdLst/>
              <a:ahLst/>
              <a:cxnLst/>
              <a:rect l="l" t="t" r="r" b="b"/>
              <a:pathLst>
                <a:path w="5287909" h="406400">
                  <a:moveTo>
                    <a:pt x="5084709" y="0"/>
                  </a:moveTo>
                  <a:cubicBezTo>
                    <a:pt x="5196934" y="0"/>
                    <a:pt x="5287909" y="90976"/>
                    <a:pt x="5287909" y="203200"/>
                  </a:cubicBezTo>
                  <a:cubicBezTo>
                    <a:pt x="5287909" y="315424"/>
                    <a:pt x="5196934" y="406400"/>
                    <a:pt x="508470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BC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2" name="TextBox 37">
              <a:extLst>
                <a:ext uri="{FF2B5EF4-FFF2-40B4-BE49-F238E27FC236}">
                  <a16:creationId xmlns:a16="http://schemas.microsoft.com/office/drawing/2014/main" id="{A1A2EE48-039B-FBE7-AC34-DC035B0B62C3}"/>
                </a:ext>
              </a:extLst>
            </p:cNvPr>
            <p:cNvSpPr txBox="1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กลุ่ม 42">
            <a:extLst>
              <a:ext uri="{FF2B5EF4-FFF2-40B4-BE49-F238E27FC236}">
                <a16:creationId xmlns:a16="http://schemas.microsoft.com/office/drawing/2014/main" id="{9119977A-0148-7437-8D5C-25E3B36D9D9C}"/>
              </a:ext>
            </a:extLst>
          </p:cNvPr>
          <p:cNvGrpSpPr/>
          <p:nvPr/>
        </p:nvGrpSpPr>
        <p:grpSpPr>
          <a:xfrm>
            <a:off x="152400" y="176410"/>
            <a:ext cx="1523999" cy="774963"/>
            <a:chOff x="152401" y="819052"/>
            <a:chExt cx="3575702" cy="1924468"/>
          </a:xfrm>
        </p:grpSpPr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CD4F266E-1A11-E4D4-0DE7-AB3A6F148387}"/>
                </a:ext>
              </a:extLst>
            </p:cNvPr>
            <p:cNvSpPr/>
            <p:nvPr/>
          </p:nvSpPr>
          <p:spPr>
            <a:xfrm>
              <a:off x="2164630" y="819052"/>
              <a:ext cx="1563473" cy="1924468"/>
            </a:xfrm>
            <a:custGeom>
              <a:avLst/>
              <a:gdLst/>
              <a:ahLst/>
              <a:cxnLst/>
              <a:rect l="l" t="t" r="r" b="b"/>
              <a:pathLst>
                <a:path w="1485564" h="1797658">
                  <a:moveTo>
                    <a:pt x="0" y="0"/>
                  </a:moveTo>
                  <a:lnTo>
                    <a:pt x="1485565" y="0"/>
                  </a:lnTo>
                  <a:lnTo>
                    <a:pt x="1485565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1858F540-4579-DA21-0BC3-6C8F50A457CE}"/>
                </a:ext>
              </a:extLst>
            </p:cNvPr>
            <p:cNvSpPr/>
            <p:nvPr/>
          </p:nvSpPr>
          <p:spPr>
            <a:xfrm>
              <a:off x="152401" y="819052"/>
              <a:ext cx="1891935" cy="1924468"/>
            </a:xfrm>
            <a:custGeom>
              <a:avLst/>
              <a:gdLst/>
              <a:ahLst/>
              <a:cxnLst/>
              <a:rect l="l" t="t" r="r" b="b"/>
              <a:pathLst>
                <a:path w="1797658" h="1797658">
                  <a:moveTo>
                    <a:pt x="0" y="0"/>
                  </a:moveTo>
                  <a:lnTo>
                    <a:pt x="1797657" y="0"/>
                  </a:lnTo>
                  <a:lnTo>
                    <a:pt x="1797657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46" name="กลุ่ม 45">
            <a:extLst>
              <a:ext uri="{FF2B5EF4-FFF2-40B4-BE49-F238E27FC236}">
                <a16:creationId xmlns:a16="http://schemas.microsoft.com/office/drawing/2014/main" id="{9BF7CF4B-C64B-82F8-708B-3BA2A61E0078}"/>
              </a:ext>
            </a:extLst>
          </p:cNvPr>
          <p:cNvGrpSpPr/>
          <p:nvPr/>
        </p:nvGrpSpPr>
        <p:grpSpPr>
          <a:xfrm>
            <a:off x="16350119" y="0"/>
            <a:ext cx="1937881" cy="952500"/>
            <a:chOff x="13784597" y="0"/>
            <a:chExt cx="4503403" cy="2247430"/>
          </a:xfrm>
        </p:grpSpPr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C9528555-163F-C90A-C73F-CE1BF95216D2}"/>
                </a:ext>
              </a:extLst>
            </p:cNvPr>
            <p:cNvSpPr/>
            <p:nvPr/>
          </p:nvSpPr>
          <p:spPr>
            <a:xfrm>
              <a:off x="13784597" y="320303"/>
              <a:ext cx="1434643" cy="1924468"/>
            </a:xfrm>
            <a:custGeom>
              <a:avLst/>
              <a:gdLst/>
              <a:ahLst/>
              <a:cxnLst/>
              <a:rect l="l" t="t" r="r" b="b"/>
              <a:pathLst>
                <a:path w="1363153" h="1797658">
                  <a:moveTo>
                    <a:pt x="0" y="0"/>
                  </a:moveTo>
                  <a:lnTo>
                    <a:pt x="1363153" y="0"/>
                  </a:lnTo>
                  <a:lnTo>
                    <a:pt x="1363153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pic>
          <p:nvPicPr>
            <p:cNvPr id="48" name="รูปภาพ 47">
              <a:extLst>
                <a:ext uri="{FF2B5EF4-FFF2-40B4-BE49-F238E27FC236}">
                  <a16:creationId xmlns:a16="http://schemas.microsoft.com/office/drawing/2014/main" id="{DB77DFA7-2F15-F3DD-763C-80E8AB88B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717" y="0"/>
              <a:ext cx="2819283" cy="2247430"/>
            </a:xfrm>
            <a:prstGeom prst="rect">
              <a:avLst/>
            </a:prstGeom>
          </p:spPr>
        </p:pic>
      </p:grpSp>
      <p:sp>
        <p:nvSpPr>
          <p:cNvPr id="49" name="สี่เหลี่ยมผืนผ้า: มุมมน 48">
            <a:extLst>
              <a:ext uri="{FF2B5EF4-FFF2-40B4-BE49-F238E27FC236}">
                <a16:creationId xmlns:a16="http://schemas.microsoft.com/office/drawing/2014/main" id="{DE3236CE-0005-2082-85B0-2D2490384F22}"/>
              </a:ext>
            </a:extLst>
          </p:cNvPr>
          <p:cNvSpPr/>
          <p:nvPr/>
        </p:nvSpPr>
        <p:spPr>
          <a:xfrm>
            <a:off x="609600" y="1866900"/>
            <a:ext cx="17081501" cy="914631"/>
          </a:xfrm>
          <a:prstGeom prst="round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557"/>
              </a:lnSpc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หลักการและเหตุผล (วิเคราะห์สถานการณ์ปัจจุบัน ศักยภาพสถาบัน/บริบทพื้นที่ ความต้องการด้านกำลังคนและการพัฒนา 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Creative Economy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ในพื้นที่)</a:t>
            </a:r>
            <a:endParaRPr lang="en-US" sz="3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0" name="Freeform 4">
            <a:extLst>
              <a:ext uri="{FF2B5EF4-FFF2-40B4-BE49-F238E27FC236}">
                <a16:creationId xmlns:a16="http://schemas.microsoft.com/office/drawing/2014/main" id="{502049C9-617B-6715-7531-7DE894E69659}"/>
              </a:ext>
            </a:extLst>
          </p:cNvPr>
          <p:cNvSpPr/>
          <p:nvPr/>
        </p:nvSpPr>
        <p:spPr>
          <a:xfrm>
            <a:off x="5301343" y="2781531"/>
            <a:ext cx="5479637" cy="1447569"/>
          </a:xfrm>
          <a:custGeom>
            <a:avLst/>
            <a:gdLst/>
            <a:ahLst/>
            <a:cxnLst/>
            <a:rect l="l" t="t" r="r" b="b"/>
            <a:pathLst>
              <a:path w="5864505" h="1590747">
                <a:moveTo>
                  <a:pt x="0" y="0"/>
                </a:moveTo>
                <a:lnTo>
                  <a:pt x="5864506" y="0"/>
                </a:lnTo>
                <a:lnTo>
                  <a:pt x="5864506" y="1590747"/>
                </a:lnTo>
                <a:lnTo>
                  <a:pt x="0" y="15907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4" name="Freeform 16">
            <a:extLst>
              <a:ext uri="{FF2B5EF4-FFF2-40B4-BE49-F238E27FC236}">
                <a16:creationId xmlns:a16="http://schemas.microsoft.com/office/drawing/2014/main" id="{24B09EF1-80C0-1792-8FD5-5AA5E0160313}"/>
              </a:ext>
            </a:extLst>
          </p:cNvPr>
          <p:cNvSpPr/>
          <p:nvPr/>
        </p:nvSpPr>
        <p:spPr>
          <a:xfrm>
            <a:off x="5755649" y="3243928"/>
            <a:ext cx="641910" cy="653270"/>
          </a:xfrm>
          <a:custGeom>
            <a:avLst/>
            <a:gdLst/>
            <a:ahLst/>
            <a:cxnLst/>
            <a:rect l="l" t="t" r="r" b="b"/>
            <a:pathLst>
              <a:path w="686995" h="686995">
                <a:moveTo>
                  <a:pt x="0" y="0"/>
                </a:moveTo>
                <a:lnTo>
                  <a:pt x="686995" y="0"/>
                </a:lnTo>
                <a:lnTo>
                  <a:pt x="686995" y="686995"/>
                </a:lnTo>
                <a:lnTo>
                  <a:pt x="0" y="6869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5" name="สี่เหลี่ยมผืนผ้า: มุมมน 54">
            <a:extLst>
              <a:ext uri="{FF2B5EF4-FFF2-40B4-BE49-F238E27FC236}">
                <a16:creationId xmlns:a16="http://schemas.microsoft.com/office/drawing/2014/main" id="{D3FA7864-FB0B-651D-7399-21AF1361EF35}"/>
              </a:ext>
            </a:extLst>
          </p:cNvPr>
          <p:cNvSpPr/>
          <p:nvPr/>
        </p:nvSpPr>
        <p:spPr>
          <a:xfrm>
            <a:off x="786492" y="3072451"/>
            <a:ext cx="4279901" cy="100422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>
                <a:solidFill>
                  <a:srgbClr val="000000"/>
                </a:solidFill>
                <a:effectLst/>
                <a:ea typeface="Sarabun"/>
                <a:cs typeface="TH SarabunPSK" panose="020B0500040200020003" pitchFamily="34" charset="-34"/>
              </a:rPr>
              <a:t>วัตถุประสงค์</a:t>
            </a:r>
            <a:endParaRPr lang="th-TH" sz="4800" dirty="0"/>
          </a:p>
        </p:txBody>
      </p:sp>
      <p:grpSp>
        <p:nvGrpSpPr>
          <p:cNvPr id="60" name="Group 10">
            <a:extLst>
              <a:ext uri="{FF2B5EF4-FFF2-40B4-BE49-F238E27FC236}">
                <a16:creationId xmlns:a16="http://schemas.microsoft.com/office/drawing/2014/main" id="{6172C8C6-D494-BBE8-2A3E-658B204E5B29}"/>
              </a:ext>
            </a:extLst>
          </p:cNvPr>
          <p:cNvGrpSpPr/>
          <p:nvPr/>
        </p:nvGrpSpPr>
        <p:grpSpPr>
          <a:xfrm>
            <a:off x="9111343" y="2781531"/>
            <a:ext cx="4580505" cy="2971569"/>
            <a:chOff x="0" y="-57150"/>
            <a:chExt cx="1206388" cy="869950"/>
          </a:xfrm>
        </p:grpSpPr>
        <p:sp>
          <p:nvSpPr>
            <p:cNvPr id="61" name="Freeform 11">
              <a:extLst>
                <a:ext uri="{FF2B5EF4-FFF2-40B4-BE49-F238E27FC236}">
                  <a16:creationId xmlns:a16="http://schemas.microsoft.com/office/drawing/2014/main" id="{9026FB3F-A39F-7291-F15C-46E763AECA64}"/>
                </a:ext>
              </a:extLst>
            </p:cNvPr>
            <p:cNvSpPr/>
            <p:nvPr/>
          </p:nvSpPr>
          <p:spPr>
            <a:xfrm>
              <a:off x="0" y="12069"/>
              <a:ext cx="1206388" cy="303632"/>
            </a:xfrm>
            <a:custGeom>
              <a:avLst/>
              <a:gdLst/>
              <a:ahLst/>
              <a:cxnLst/>
              <a:rect l="l" t="t" r="r" b="b"/>
              <a:pathLst>
                <a:path w="1206388" h="303632">
                  <a:moveTo>
                    <a:pt x="151816" y="0"/>
                  </a:moveTo>
                  <a:lnTo>
                    <a:pt x="1054572" y="0"/>
                  </a:lnTo>
                  <a:cubicBezTo>
                    <a:pt x="1138418" y="0"/>
                    <a:pt x="1206388" y="67970"/>
                    <a:pt x="1206388" y="151816"/>
                  </a:cubicBezTo>
                  <a:lnTo>
                    <a:pt x="1206388" y="151816"/>
                  </a:lnTo>
                  <a:cubicBezTo>
                    <a:pt x="1206388" y="235662"/>
                    <a:pt x="1138418" y="303632"/>
                    <a:pt x="1054572" y="303632"/>
                  </a:cubicBezTo>
                  <a:lnTo>
                    <a:pt x="151816" y="303632"/>
                  </a:lnTo>
                  <a:cubicBezTo>
                    <a:pt x="67970" y="303632"/>
                    <a:pt x="0" y="235662"/>
                    <a:pt x="0" y="151816"/>
                  </a:cubicBezTo>
                  <a:lnTo>
                    <a:pt x="0" y="151816"/>
                  </a:lnTo>
                  <a:cubicBezTo>
                    <a:pt x="0" y="67970"/>
                    <a:pt x="67970" y="0"/>
                    <a:pt x="151816" y="0"/>
                  </a:cubicBezTo>
                  <a:close/>
                </a:path>
              </a:pathLst>
            </a:custGeom>
            <a:solidFill>
              <a:srgbClr val="002F6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2" name="TextBox 12">
              <a:extLst>
                <a:ext uri="{FF2B5EF4-FFF2-40B4-BE49-F238E27FC236}">
                  <a16:creationId xmlns:a16="http://schemas.microsoft.com/office/drawing/2014/main" id="{946C2006-B699-1111-CEBC-D79E80289C6C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3" name="Group 10">
            <a:extLst>
              <a:ext uri="{FF2B5EF4-FFF2-40B4-BE49-F238E27FC236}">
                <a16:creationId xmlns:a16="http://schemas.microsoft.com/office/drawing/2014/main" id="{6AB6C99C-11C0-D06A-58F2-8DEF78E345F5}"/>
              </a:ext>
            </a:extLst>
          </p:cNvPr>
          <p:cNvGrpSpPr/>
          <p:nvPr/>
        </p:nvGrpSpPr>
        <p:grpSpPr>
          <a:xfrm>
            <a:off x="12448403" y="2888407"/>
            <a:ext cx="4580505" cy="3123970"/>
            <a:chOff x="0" y="-57150"/>
            <a:chExt cx="1206388" cy="869950"/>
          </a:xfrm>
        </p:grpSpPr>
        <p:sp>
          <p:nvSpPr>
            <p:cNvPr id="64" name="Freeform 11">
              <a:extLst>
                <a:ext uri="{FF2B5EF4-FFF2-40B4-BE49-F238E27FC236}">
                  <a16:creationId xmlns:a16="http://schemas.microsoft.com/office/drawing/2014/main" id="{65DD324A-7229-9F57-7B58-E7D0D177A2CD}"/>
                </a:ext>
              </a:extLst>
            </p:cNvPr>
            <p:cNvSpPr/>
            <p:nvPr/>
          </p:nvSpPr>
          <p:spPr>
            <a:xfrm>
              <a:off x="0" y="-23009"/>
              <a:ext cx="1206388" cy="289528"/>
            </a:xfrm>
            <a:custGeom>
              <a:avLst/>
              <a:gdLst/>
              <a:ahLst/>
              <a:cxnLst/>
              <a:rect l="l" t="t" r="r" b="b"/>
              <a:pathLst>
                <a:path w="1206388" h="303632">
                  <a:moveTo>
                    <a:pt x="151816" y="0"/>
                  </a:moveTo>
                  <a:lnTo>
                    <a:pt x="1054572" y="0"/>
                  </a:lnTo>
                  <a:cubicBezTo>
                    <a:pt x="1138418" y="0"/>
                    <a:pt x="1206388" y="67970"/>
                    <a:pt x="1206388" y="151816"/>
                  </a:cubicBezTo>
                  <a:lnTo>
                    <a:pt x="1206388" y="151816"/>
                  </a:lnTo>
                  <a:cubicBezTo>
                    <a:pt x="1206388" y="235662"/>
                    <a:pt x="1138418" y="303632"/>
                    <a:pt x="1054572" y="303632"/>
                  </a:cubicBezTo>
                  <a:lnTo>
                    <a:pt x="151816" y="303632"/>
                  </a:lnTo>
                  <a:cubicBezTo>
                    <a:pt x="67970" y="303632"/>
                    <a:pt x="0" y="235662"/>
                    <a:pt x="0" y="151816"/>
                  </a:cubicBezTo>
                  <a:lnTo>
                    <a:pt x="0" y="151816"/>
                  </a:lnTo>
                  <a:cubicBezTo>
                    <a:pt x="0" y="67970"/>
                    <a:pt x="67970" y="0"/>
                    <a:pt x="151816" y="0"/>
                  </a:cubicBezTo>
                  <a:close/>
                </a:path>
              </a:pathLst>
            </a:custGeom>
            <a:solidFill>
              <a:srgbClr val="002F6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5" name="TextBox 12">
              <a:extLst>
                <a:ext uri="{FF2B5EF4-FFF2-40B4-BE49-F238E27FC236}">
                  <a16:creationId xmlns:a16="http://schemas.microsoft.com/office/drawing/2014/main" id="{0CBFBCEB-A234-7FA3-04EB-A41BC6AC2B91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9" name="กล่องข้อความ 58">
            <a:extLst>
              <a:ext uri="{FF2B5EF4-FFF2-40B4-BE49-F238E27FC236}">
                <a16:creationId xmlns:a16="http://schemas.microsoft.com/office/drawing/2014/main" id="{EA906B37-B0A6-6703-FCB8-DEA307FBA88A}"/>
              </a:ext>
            </a:extLst>
          </p:cNvPr>
          <p:cNvSpPr txBox="1"/>
          <p:nvPr/>
        </p:nvSpPr>
        <p:spPr>
          <a:xfrm>
            <a:off x="6954883" y="3246484"/>
            <a:ext cx="10485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เพื่อขยายร้านค้าวิสาหกิจชุมชน/ผู้ประกอบการรายย่อยในท้องถิ่น</a:t>
            </a:r>
            <a:endParaRPr lang="th-TH" sz="3600" b="1" dirty="0">
              <a:solidFill>
                <a:schemeClr val="bg1"/>
              </a:solidFill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0C9A6E32-CCBD-C1B4-04E3-C3C1DDD91C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11664" y="7490068"/>
            <a:ext cx="1392654" cy="2355165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6509F2B-14A8-EEB3-CD5C-1C54AB064D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604319" y="7501163"/>
            <a:ext cx="1532012" cy="2344070"/>
          </a:xfrm>
          <a:prstGeom prst="rect">
            <a:avLst/>
          </a:prstGeom>
        </p:spPr>
      </p:pic>
      <p:grpSp>
        <p:nvGrpSpPr>
          <p:cNvPr id="52" name="กลุ่ม 51">
            <a:extLst>
              <a:ext uri="{FF2B5EF4-FFF2-40B4-BE49-F238E27FC236}">
                <a16:creationId xmlns:a16="http://schemas.microsoft.com/office/drawing/2014/main" id="{1ABF2801-749E-16D0-A81C-B66722EA2603}"/>
              </a:ext>
            </a:extLst>
          </p:cNvPr>
          <p:cNvGrpSpPr/>
          <p:nvPr/>
        </p:nvGrpSpPr>
        <p:grpSpPr>
          <a:xfrm>
            <a:off x="6477000" y="4929363"/>
            <a:ext cx="6129183" cy="4882928"/>
            <a:chOff x="212584" y="4191115"/>
            <a:chExt cx="6346952" cy="5699362"/>
          </a:xfrm>
        </p:grpSpPr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4C985839-5E2B-4553-DF6D-0B6D89377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3791" y="6751929"/>
              <a:ext cx="1965745" cy="3123970"/>
            </a:xfrm>
            <a:prstGeom prst="rect">
              <a:avLst/>
            </a:prstGeom>
          </p:spPr>
        </p:pic>
        <p:pic>
          <p:nvPicPr>
            <p:cNvPr id="5" name="รูปภาพ 4">
              <a:extLst>
                <a:ext uri="{FF2B5EF4-FFF2-40B4-BE49-F238E27FC236}">
                  <a16:creationId xmlns:a16="http://schemas.microsoft.com/office/drawing/2014/main" id="{228FAC16-ABF0-611D-E718-925411ACE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0889" y="4191115"/>
              <a:ext cx="2208647" cy="3123970"/>
            </a:xfrm>
            <a:prstGeom prst="rect">
              <a:avLst/>
            </a:prstGeom>
          </p:spPr>
        </p:pic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31FC4FA0-ACB3-0856-69AB-B4139ED96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84" y="4211546"/>
              <a:ext cx="2040386" cy="2718108"/>
            </a:xfrm>
            <a:prstGeom prst="rect">
              <a:avLst/>
            </a:prstGeom>
          </p:spPr>
        </p:pic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B46178EF-ED84-F06C-1B84-4150357D4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7161" y="6751929"/>
              <a:ext cx="2208647" cy="3123970"/>
            </a:xfrm>
            <a:prstGeom prst="rect">
              <a:avLst/>
            </a:prstGeom>
          </p:spPr>
        </p:pic>
        <p:pic>
          <p:nvPicPr>
            <p:cNvPr id="15" name="รูปภาพ 14">
              <a:extLst>
                <a:ext uri="{FF2B5EF4-FFF2-40B4-BE49-F238E27FC236}">
                  <a16:creationId xmlns:a16="http://schemas.microsoft.com/office/drawing/2014/main" id="{82F4FF5D-0184-6503-8134-6D39E6F1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0953" y="4212423"/>
              <a:ext cx="2208647" cy="3123970"/>
            </a:xfrm>
            <a:prstGeom prst="rect">
              <a:avLst/>
            </a:prstGeom>
          </p:spPr>
        </p:pic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76AA99A2-753A-8734-1C89-5E82A18D5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743" y="6766507"/>
              <a:ext cx="2208647" cy="3123970"/>
            </a:xfrm>
            <a:prstGeom prst="rect">
              <a:avLst/>
            </a:prstGeom>
          </p:spPr>
        </p:pic>
      </p:grp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0568D1CB-3E7C-7A91-82EC-256ED8AEF8A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0108" y="5844366"/>
            <a:ext cx="2936223" cy="1585134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F25F3565-AC7E-130A-A732-9FBEE19C03F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130" y="4904732"/>
            <a:ext cx="1215681" cy="2406767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DEAD6191-0CA1-9210-1E35-8D51769CEB6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119" y="4894149"/>
            <a:ext cx="1215681" cy="2387326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4E36C0C3-F095-9091-CB5C-E004B8AE234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130" y="7502620"/>
            <a:ext cx="1199679" cy="2342613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658EE952-F545-B5A7-724F-DEDA6137DF6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9580" y="7502620"/>
            <a:ext cx="1234220" cy="2355165"/>
          </a:xfrm>
          <a:prstGeom prst="rect">
            <a:avLst/>
          </a:prstGeom>
        </p:spPr>
      </p:pic>
      <p:grpSp>
        <p:nvGrpSpPr>
          <p:cNvPr id="66" name="กลุ่ม 65">
            <a:extLst>
              <a:ext uri="{FF2B5EF4-FFF2-40B4-BE49-F238E27FC236}">
                <a16:creationId xmlns:a16="http://schemas.microsoft.com/office/drawing/2014/main" id="{F9631B0E-A9D3-40D5-D37C-CC20FFA612F1}"/>
              </a:ext>
            </a:extLst>
          </p:cNvPr>
          <p:cNvGrpSpPr/>
          <p:nvPr/>
        </p:nvGrpSpPr>
        <p:grpSpPr>
          <a:xfrm>
            <a:off x="247555" y="5670161"/>
            <a:ext cx="5834090" cy="4121539"/>
            <a:chOff x="247555" y="4164669"/>
            <a:chExt cx="5834090" cy="4121539"/>
          </a:xfrm>
        </p:grpSpPr>
        <p:pic>
          <p:nvPicPr>
            <p:cNvPr id="31" name="รูปภาพ 30">
              <a:extLst>
                <a:ext uri="{FF2B5EF4-FFF2-40B4-BE49-F238E27FC236}">
                  <a16:creationId xmlns:a16="http://schemas.microsoft.com/office/drawing/2014/main" id="{A31B282D-48D1-8E31-B195-3BF82035C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555" y="6571362"/>
              <a:ext cx="2310087" cy="1714846"/>
            </a:xfrm>
            <a:prstGeom prst="rect">
              <a:avLst/>
            </a:prstGeom>
          </p:spPr>
        </p:pic>
        <p:pic>
          <p:nvPicPr>
            <p:cNvPr id="51" name="รูปภาพ 50">
              <a:extLst>
                <a:ext uri="{FF2B5EF4-FFF2-40B4-BE49-F238E27FC236}">
                  <a16:creationId xmlns:a16="http://schemas.microsoft.com/office/drawing/2014/main" id="{F5278E4A-3A82-B299-D1CA-9DDF2258C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555" y="4801433"/>
              <a:ext cx="2310087" cy="1732175"/>
            </a:xfrm>
            <a:prstGeom prst="rect">
              <a:avLst/>
            </a:prstGeom>
          </p:spPr>
        </p:pic>
        <p:pic>
          <p:nvPicPr>
            <p:cNvPr id="56" name="รูปภาพ 55">
              <a:extLst>
                <a:ext uri="{FF2B5EF4-FFF2-40B4-BE49-F238E27FC236}">
                  <a16:creationId xmlns:a16="http://schemas.microsoft.com/office/drawing/2014/main" id="{060B0EF6-F0AE-2B09-8EFE-2174F0CFA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001" y="6386751"/>
              <a:ext cx="3376812" cy="1899457"/>
            </a:xfrm>
            <a:prstGeom prst="rect">
              <a:avLst/>
            </a:prstGeom>
          </p:spPr>
        </p:pic>
        <p:pic>
          <p:nvPicPr>
            <p:cNvPr id="58" name="รูปภาพ 57">
              <a:extLst>
                <a:ext uri="{FF2B5EF4-FFF2-40B4-BE49-F238E27FC236}">
                  <a16:creationId xmlns:a16="http://schemas.microsoft.com/office/drawing/2014/main" id="{DBB7AFF4-37EF-4244-E0F6-F77FC59A2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1836" y="4164669"/>
              <a:ext cx="3399809" cy="2045215"/>
            </a:xfrm>
            <a:prstGeom prst="rect">
              <a:avLst/>
            </a:prstGeom>
          </p:spPr>
        </p:pic>
      </p:grpSp>
      <p:pic>
        <p:nvPicPr>
          <p:cNvPr id="68" name="รูปภาพ 67">
            <a:extLst>
              <a:ext uri="{FF2B5EF4-FFF2-40B4-BE49-F238E27FC236}">
                <a16:creationId xmlns:a16="http://schemas.microsoft.com/office/drawing/2014/main" id="{665BCFF1-52DF-9EF2-B1F8-D6F202C75F13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1" y="4375341"/>
            <a:ext cx="3580381" cy="1790191"/>
          </a:xfrm>
          <a:prstGeom prst="rect">
            <a:avLst/>
          </a:prstGeom>
        </p:spPr>
      </p:pic>
      <p:sp>
        <p:nvSpPr>
          <p:cNvPr id="69" name="Pentagon 45">
            <a:extLst>
              <a:ext uri="{FF2B5EF4-FFF2-40B4-BE49-F238E27FC236}">
                <a16:creationId xmlns:a16="http://schemas.microsoft.com/office/drawing/2014/main" id="{A88F59D4-867B-0D9C-2EE1-66871A28956B}"/>
              </a:ext>
            </a:extLst>
          </p:cNvPr>
          <p:cNvSpPr/>
          <p:nvPr/>
        </p:nvSpPr>
        <p:spPr>
          <a:xfrm>
            <a:off x="3886029" y="4468893"/>
            <a:ext cx="4223601" cy="809048"/>
          </a:xfrm>
          <a:prstGeom prst="homePlat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ประชาสัมพันธ์รับสมัครผู้ประกอบการเข้าร่วมโครงการ และลงพื้นที่สำรวจความพร้อม</a:t>
            </a:r>
          </a:p>
        </p:txBody>
      </p:sp>
      <p:sp>
        <p:nvSpPr>
          <p:cNvPr id="70" name="Pentagon 45">
            <a:extLst>
              <a:ext uri="{FF2B5EF4-FFF2-40B4-BE49-F238E27FC236}">
                <a16:creationId xmlns:a16="http://schemas.microsoft.com/office/drawing/2014/main" id="{7E1F0FCF-B0DB-58AF-1D1F-4C2A3F914649}"/>
              </a:ext>
            </a:extLst>
          </p:cNvPr>
          <p:cNvSpPr/>
          <p:nvPr/>
        </p:nvSpPr>
        <p:spPr>
          <a:xfrm>
            <a:off x="8228172" y="4180755"/>
            <a:ext cx="3580382" cy="809048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ลงพื้นที่สำรวจความพร้อมและจัดเก็บข้อมูลของผู้ประกอบการ</a:t>
            </a:r>
          </a:p>
        </p:txBody>
      </p:sp>
      <p:sp>
        <p:nvSpPr>
          <p:cNvPr id="71" name="Pentagon 45">
            <a:extLst>
              <a:ext uri="{FF2B5EF4-FFF2-40B4-BE49-F238E27FC236}">
                <a16:creationId xmlns:a16="http://schemas.microsoft.com/office/drawing/2014/main" id="{7F1AA034-77D3-438D-73E2-4CC9381E0180}"/>
              </a:ext>
            </a:extLst>
          </p:cNvPr>
          <p:cNvSpPr/>
          <p:nvPr/>
        </p:nvSpPr>
        <p:spPr>
          <a:xfrm>
            <a:off x="11879652" y="4057657"/>
            <a:ext cx="4223601" cy="80904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เปิดช่องร้านค้าออนไลน์ </a:t>
            </a:r>
            <a:r>
              <a:rPr lang="en-US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Shopee Lazada </a:t>
            </a:r>
            <a:r>
              <a:rPr lang="en-US" sz="2400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Tiktok</a:t>
            </a:r>
            <a:r>
              <a:rPr lang="en-US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และนำสินค้าลงสู่ช่องทางออนไลน์ </a:t>
            </a:r>
          </a:p>
        </p:txBody>
      </p:sp>
      <p:pic>
        <p:nvPicPr>
          <p:cNvPr id="1028" name="Picture 4" descr="No photo description available.">
            <a:extLst>
              <a:ext uri="{FF2B5EF4-FFF2-40B4-BE49-F238E27FC236}">
                <a16:creationId xmlns:a16="http://schemas.microsoft.com/office/drawing/2014/main" id="{26015B69-C4F0-73DA-B96E-B02D3A050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8" t="26821" r="24456" b="26346"/>
          <a:stretch/>
        </p:blipFill>
        <p:spPr bwMode="auto">
          <a:xfrm>
            <a:off x="17779661" y="4279833"/>
            <a:ext cx="356669" cy="33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606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10">
            <a:extLst>
              <a:ext uri="{FF2B5EF4-FFF2-40B4-BE49-F238E27FC236}">
                <a16:creationId xmlns:a16="http://schemas.microsoft.com/office/drawing/2014/main" id="{7F9BD1A5-D7F4-7D1D-B832-5F7558D4331F}"/>
              </a:ext>
            </a:extLst>
          </p:cNvPr>
          <p:cNvGrpSpPr/>
          <p:nvPr/>
        </p:nvGrpSpPr>
        <p:grpSpPr>
          <a:xfrm>
            <a:off x="9340707" y="2509905"/>
            <a:ext cx="4580505" cy="3123970"/>
            <a:chOff x="0" y="-57150"/>
            <a:chExt cx="1206388" cy="869950"/>
          </a:xfrm>
        </p:grpSpPr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DDC5A377-686A-DB58-C252-866442DD56B9}"/>
                </a:ext>
              </a:extLst>
            </p:cNvPr>
            <p:cNvSpPr/>
            <p:nvPr/>
          </p:nvSpPr>
          <p:spPr>
            <a:xfrm>
              <a:off x="0" y="-23009"/>
              <a:ext cx="1206388" cy="289528"/>
            </a:xfrm>
            <a:custGeom>
              <a:avLst/>
              <a:gdLst/>
              <a:ahLst/>
              <a:cxnLst/>
              <a:rect l="l" t="t" r="r" b="b"/>
              <a:pathLst>
                <a:path w="1206388" h="303632">
                  <a:moveTo>
                    <a:pt x="151816" y="0"/>
                  </a:moveTo>
                  <a:lnTo>
                    <a:pt x="1054572" y="0"/>
                  </a:lnTo>
                  <a:cubicBezTo>
                    <a:pt x="1138418" y="0"/>
                    <a:pt x="1206388" y="67970"/>
                    <a:pt x="1206388" y="151816"/>
                  </a:cubicBezTo>
                  <a:lnTo>
                    <a:pt x="1206388" y="151816"/>
                  </a:lnTo>
                  <a:cubicBezTo>
                    <a:pt x="1206388" y="235662"/>
                    <a:pt x="1138418" y="303632"/>
                    <a:pt x="1054572" y="303632"/>
                  </a:cubicBezTo>
                  <a:lnTo>
                    <a:pt x="151816" y="303632"/>
                  </a:lnTo>
                  <a:cubicBezTo>
                    <a:pt x="67970" y="303632"/>
                    <a:pt x="0" y="235662"/>
                    <a:pt x="0" y="151816"/>
                  </a:cubicBezTo>
                  <a:lnTo>
                    <a:pt x="0" y="151816"/>
                  </a:lnTo>
                  <a:cubicBezTo>
                    <a:pt x="0" y="67970"/>
                    <a:pt x="67970" y="0"/>
                    <a:pt x="151816" y="0"/>
                  </a:cubicBezTo>
                  <a:close/>
                </a:path>
              </a:pathLst>
            </a:custGeom>
            <a:solidFill>
              <a:srgbClr val="002F6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8CA53AA8-6794-B599-A078-DA306A917D18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0">
            <a:extLst>
              <a:ext uri="{FF2B5EF4-FFF2-40B4-BE49-F238E27FC236}">
                <a16:creationId xmlns:a16="http://schemas.microsoft.com/office/drawing/2014/main" id="{EEA5A4EE-CF40-C207-D254-3BFD08C67F59}"/>
              </a:ext>
            </a:extLst>
          </p:cNvPr>
          <p:cNvGrpSpPr/>
          <p:nvPr/>
        </p:nvGrpSpPr>
        <p:grpSpPr>
          <a:xfrm>
            <a:off x="12448403" y="2507407"/>
            <a:ext cx="4580505" cy="3123970"/>
            <a:chOff x="0" y="-57150"/>
            <a:chExt cx="1206388" cy="869950"/>
          </a:xfrm>
        </p:grpSpPr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D43620B3-06D2-5361-46EC-3BA475DCA6DC}"/>
                </a:ext>
              </a:extLst>
            </p:cNvPr>
            <p:cNvSpPr/>
            <p:nvPr/>
          </p:nvSpPr>
          <p:spPr>
            <a:xfrm>
              <a:off x="0" y="-23009"/>
              <a:ext cx="1206388" cy="289528"/>
            </a:xfrm>
            <a:custGeom>
              <a:avLst/>
              <a:gdLst/>
              <a:ahLst/>
              <a:cxnLst/>
              <a:rect l="l" t="t" r="r" b="b"/>
              <a:pathLst>
                <a:path w="1206388" h="303632">
                  <a:moveTo>
                    <a:pt x="151816" y="0"/>
                  </a:moveTo>
                  <a:lnTo>
                    <a:pt x="1054572" y="0"/>
                  </a:lnTo>
                  <a:cubicBezTo>
                    <a:pt x="1138418" y="0"/>
                    <a:pt x="1206388" y="67970"/>
                    <a:pt x="1206388" y="151816"/>
                  </a:cubicBezTo>
                  <a:lnTo>
                    <a:pt x="1206388" y="151816"/>
                  </a:lnTo>
                  <a:cubicBezTo>
                    <a:pt x="1206388" y="235662"/>
                    <a:pt x="1138418" y="303632"/>
                    <a:pt x="1054572" y="303632"/>
                  </a:cubicBezTo>
                  <a:lnTo>
                    <a:pt x="151816" y="303632"/>
                  </a:lnTo>
                  <a:cubicBezTo>
                    <a:pt x="67970" y="303632"/>
                    <a:pt x="0" y="235662"/>
                    <a:pt x="0" y="151816"/>
                  </a:cubicBezTo>
                  <a:lnTo>
                    <a:pt x="0" y="151816"/>
                  </a:lnTo>
                  <a:cubicBezTo>
                    <a:pt x="0" y="67970"/>
                    <a:pt x="67970" y="0"/>
                    <a:pt x="151816" y="0"/>
                  </a:cubicBezTo>
                  <a:close/>
                </a:path>
              </a:pathLst>
            </a:custGeom>
            <a:solidFill>
              <a:srgbClr val="002F6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0" name="TextBox 12">
              <a:extLst>
                <a:ext uri="{FF2B5EF4-FFF2-40B4-BE49-F238E27FC236}">
                  <a16:creationId xmlns:a16="http://schemas.microsoft.com/office/drawing/2014/main" id="{71875116-7567-FD3C-FCF0-6964DAC7E5B6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4">
            <a:extLst>
              <a:ext uri="{FF2B5EF4-FFF2-40B4-BE49-F238E27FC236}">
                <a16:creationId xmlns:a16="http://schemas.microsoft.com/office/drawing/2014/main" id="{3774E830-0D9E-8AE0-148F-749AC55C4ACF}"/>
              </a:ext>
            </a:extLst>
          </p:cNvPr>
          <p:cNvSpPr/>
          <p:nvPr/>
        </p:nvSpPr>
        <p:spPr>
          <a:xfrm>
            <a:off x="5344045" y="2400300"/>
            <a:ext cx="5479637" cy="1447569"/>
          </a:xfrm>
          <a:custGeom>
            <a:avLst/>
            <a:gdLst/>
            <a:ahLst/>
            <a:cxnLst/>
            <a:rect l="l" t="t" r="r" b="b"/>
            <a:pathLst>
              <a:path w="5864505" h="1590747">
                <a:moveTo>
                  <a:pt x="0" y="0"/>
                </a:moveTo>
                <a:lnTo>
                  <a:pt x="5864506" y="0"/>
                </a:lnTo>
                <a:lnTo>
                  <a:pt x="5864506" y="1590747"/>
                </a:lnTo>
                <a:lnTo>
                  <a:pt x="0" y="15907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9" name="TextBox 19"/>
          <p:cNvSpPr txBox="1"/>
          <p:nvPr/>
        </p:nvSpPr>
        <p:spPr>
          <a:xfrm>
            <a:off x="1555674" y="212709"/>
            <a:ext cx="1517665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48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ผลผลิตที่ </a:t>
            </a:r>
            <a:r>
              <a:rPr lang="en-US" sz="48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7 </a:t>
            </a:r>
            <a:r>
              <a:rPr lang="th-TH" sz="48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ผลการพัฒนาผู้ประกอบการ </a:t>
            </a:r>
            <a:r>
              <a:rPr lang="en-US" sz="48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SME </a:t>
            </a:r>
            <a:endParaRPr lang="th-TH" sz="48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48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ไม่น้อยกว่า 50 รายที่ได้รับการพัฒนาศักยภาพด้านการบริหารจัดการธุรกิจผลิตภัณฑ์ชุมชน</a:t>
            </a:r>
            <a:endParaRPr lang="en-US" sz="48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9" name="Group 29"/>
          <p:cNvGrpSpPr/>
          <p:nvPr/>
        </p:nvGrpSpPr>
        <p:grpSpPr>
          <a:xfrm>
            <a:off x="-1342907" y="10036354"/>
            <a:ext cx="20973813" cy="734301"/>
            <a:chOff x="0" y="0"/>
            <a:chExt cx="11607985" cy="4064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1607985" cy="406400"/>
            </a:xfrm>
            <a:custGeom>
              <a:avLst/>
              <a:gdLst/>
              <a:ahLst/>
              <a:cxnLst/>
              <a:rect l="l" t="t" r="r" b="b"/>
              <a:pathLst>
                <a:path w="11607985" h="406400">
                  <a:moveTo>
                    <a:pt x="11404785" y="0"/>
                  </a:moveTo>
                  <a:cubicBezTo>
                    <a:pt x="11517009" y="0"/>
                    <a:pt x="11607985" y="90976"/>
                    <a:pt x="11607985" y="203200"/>
                  </a:cubicBezTo>
                  <a:cubicBezTo>
                    <a:pt x="11607985" y="315424"/>
                    <a:pt x="11517009" y="406400"/>
                    <a:pt x="114047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2F6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937882" y="10036354"/>
            <a:ext cx="14412237" cy="734301"/>
            <a:chOff x="0" y="0"/>
            <a:chExt cx="7976472" cy="4064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7976472" cy="406400"/>
            </a:xfrm>
            <a:custGeom>
              <a:avLst/>
              <a:gdLst/>
              <a:ahLst/>
              <a:cxnLst/>
              <a:rect l="l" t="t" r="r" b="b"/>
              <a:pathLst>
                <a:path w="7976472" h="406400">
                  <a:moveTo>
                    <a:pt x="7773272" y="0"/>
                  </a:moveTo>
                  <a:cubicBezTo>
                    <a:pt x="7885496" y="0"/>
                    <a:pt x="7976472" y="90976"/>
                    <a:pt x="7976472" y="203200"/>
                  </a:cubicBezTo>
                  <a:cubicBezTo>
                    <a:pt x="7976472" y="315424"/>
                    <a:pt x="7885496" y="406400"/>
                    <a:pt x="777327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296BD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366787" y="10036354"/>
            <a:ext cx="9554425" cy="734301"/>
            <a:chOff x="0" y="0"/>
            <a:chExt cx="5287909" cy="4064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5287909" cy="406400"/>
            </a:xfrm>
            <a:custGeom>
              <a:avLst/>
              <a:gdLst/>
              <a:ahLst/>
              <a:cxnLst/>
              <a:rect l="l" t="t" r="r" b="b"/>
              <a:pathLst>
                <a:path w="5287909" h="406400">
                  <a:moveTo>
                    <a:pt x="5084709" y="0"/>
                  </a:moveTo>
                  <a:cubicBezTo>
                    <a:pt x="5196934" y="0"/>
                    <a:pt x="5287909" y="90976"/>
                    <a:pt x="5287909" y="203200"/>
                  </a:cubicBezTo>
                  <a:cubicBezTo>
                    <a:pt x="5287909" y="315424"/>
                    <a:pt x="5196934" y="406400"/>
                    <a:pt x="508470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BC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กลุ่ม 37">
            <a:extLst>
              <a:ext uri="{FF2B5EF4-FFF2-40B4-BE49-F238E27FC236}">
                <a16:creationId xmlns:a16="http://schemas.microsoft.com/office/drawing/2014/main" id="{135C2E13-7BF0-39A1-A43A-EBAAB43F62EF}"/>
              </a:ext>
            </a:extLst>
          </p:cNvPr>
          <p:cNvGrpSpPr/>
          <p:nvPr/>
        </p:nvGrpSpPr>
        <p:grpSpPr>
          <a:xfrm>
            <a:off x="152400" y="176410"/>
            <a:ext cx="1523999" cy="774963"/>
            <a:chOff x="152401" y="819052"/>
            <a:chExt cx="3575702" cy="1924468"/>
          </a:xfrm>
        </p:grpSpPr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46ADD8A8-B5A6-ABA8-5B7D-C2D260A410E4}"/>
                </a:ext>
              </a:extLst>
            </p:cNvPr>
            <p:cNvSpPr/>
            <p:nvPr/>
          </p:nvSpPr>
          <p:spPr>
            <a:xfrm>
              <a:off x="2164630" y="819052"/>
              <a:ext cx="1563473" cy="1924468"/>
            </a:xfrm>
            <a:custGeom>
              <a:avLst/>
              <a:gdLst/>
              <a:ahLst/>
              <a:cxnLst/>
              <a:rect l="l" t="t" r="r" b="b"/>
              <a:pathLst>
                <a:path w="1485564" h="1797658">
                  <a:moveTo>
                    <a:pt x="0" y="0"/>
                  </a:moveTo>
                  <a:lnTo>
                    <a:pt x="1485565" y="0"/>
                  </a:lnTo>
                  <a:lnTo>
                    <a:pt x="1485565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91452097-D7DA-C135-5D07-D12861A29B2E}"/>
                </a:ext>
              </a:extLst>
            </p:cNvPr>
            <p:cNvSpPr/>
            <p:nvPr/>
          </p:nvSpPr>
          <p:spPr>
            <a:xfrm>
              <a:off x="152401" y="819052"/>
              <a:ext cx="1891935" cy="1924468"/>
            </a:xfrm>
            <a:custGeom>
              <a:avLst/>
              <a:gdLst/>
              <a:ahLst/>
              <a:cxnLst/>
              <a:rect l="l" t="t" r="r" b="b"/>
              <a:pathLst>
                <a:path w="1797658" h="1797658">
                  <a:moveTo>
                    <a:pt x="0" y="0"/>
                  </a:moveTo>
                  <a:lnTo>
                    <a:pt x="1797657" y="0"/>
                  </a:lnTo>
                  <a:lnTo>
                    <a:pt x="1797657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66CE4F80-5E13-7197-65E2-644F233D5780}"/>
              </a:ext>
            </a:extLst>
          </p:cNvPr>
          <p:cNvGrpSpPr/>
          <p:nvPr/>
        </p:nvGrpSpPr>
        <p:grpSpPr>
          <a:xfrm>
            <a:off x="16350119" y="0"/>
            <a:ext cx="1937881" cy="952500"/>
            <a:chOff x="13784597" y="0"/>
            <a:chExt cx="4503403" cy="2247430"/>
          </a:xfrm>
        </p:grpSpPr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5FE57050-969C-4369-C8F0-4FCCE7B2933E}"/>
                </a:ext>
              </a:extLst>
            </p:cNvPr>
            <p:cNvSpPr/>
            <p:nvPr/>
          </p:nvSpPr>
          <p:spPr>
            <a:xfrm>
              <a:off x="13784597" y="320303"/>
              <a:ext cx="1434643" cy="1924468"/>
            </a:xfrm>
            <a:custGeom>
              <a:avLst/>
              <a:gdLst/>
              <a:ahLst/>
              <a:cxnLst/>
              <a:rect l="l" t="t" r="r" b="b"/>
              <a:pathLst>
                <a:path w="1363153" h="1797658">
                  <a:moveTo>
                    <a:pt x="0" y="0"/>
                  </a:moveTo>
                  <a:lnTo>
                    <a:pt x="1363153" y="0"/>
                  </a:lnTo>
                  <a:lnTo>
                    <a:pt x="1363153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pic>
          <p:nvPicPr>
            <p:cNvPr id="43" name="รูปภาพ 42">
              <a:extLst>
                <a:ext uri="{FF2B5EF4-FFF2-40B4-BE49-F238E27FC236}">
                  <a16:creationId xmlns:a16="http://schemas.microsoft.com/office/drawing/2014/main" id="{F0AD99A5-5068-6207-8A04-B3FC26DED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717" y="0"/>
              <a:ext cx="2819283" cy="2247430"/>
            </a:xfrm>
            <a:prstGeom prst="rect">
              <a:avLst/>
            </a:prstGeom>
          </p:spPr>
        </p:pic>
      </p:grpSp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7AE9C41A-6315-CA90-6EBA-5F5C21FC8F9C}"/>
              </a:ext>
            </a:extLst>
          </p:cNvPr>
          <p:cNvSpPr/>
          <p:nvPr/>
        </p:nvSpPr>
        <p:spPr>
          <a:xfrm>
            <a:off x="609600" y="1638300"/>
            <a:ext cx="17081501" cy="914631"/>
          </a:xfrm>
          <a:prstGeom prst="round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557"/>
              </a:lnSpc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หลักการและเหตุผล (วิเคราะห์สถานการณ์ปัจจุบัน ศักยภาพสถาบัน/บริบทพื้นที่ ความต้องการด้านกำลังคนและการพัฒนา 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Creative Economy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ในพื้นที่)</a:t>
            </a:r>
            <a:endParaRPr lang="en-US" sz="3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Freeform 16">
            <a:extLst>
              <a:ext uri="{FF2B5EF4-FFF2-40B4-BE49-F238E27FC236}">
                <a16:creationId xmlns:a16="http://schemas.microsoft.com/office/drawing/2014/main" id="{2B278746-7E55-F24D-E0B4-3D785DD711DA}"/>
              </a:ext>
            </a:extLst>
          </p:cNvPr>
          <p:cNvSpPr/>
          <p:nvPr/>
        </p:nvSpPr>
        <p:spPr>
          <a:xfrm>
            <a:off x="5755649" y="2862928"/>
            <a:ext cx="641910" cy="653270"/>
          </a:xfrm>
          <a:custGeom>
            <a:avLst/>
            <a:gdLst/>
            <a:ahLst/>
            <a:cxnLst/>
            <a:rect l="l" t="t" r="r" b="b"/>
            <a:pathLst>
              <a:path w="686995" h="686995">
                <a:moveTo>
                  <a:pt x="0" y="0"/>
                </a:moveTo>
                <a:lnTo>
                  <a:pt x="686995" y="0"/>
                </a:lnTo>
                <a:lnTo>
                  <a:pt x="686995" y="686995"/>
                </a:lnTo>
                <a:lnTo>
                  <a:pt x="0" y="6869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2438B301-10CA-7466-5378-97D6C072B056}"/>
              </a:ext>
            </a:extLst>
          </p:cNvPr>
          <p:cNvSpPr/>
          <p:nvPr/>
        </p:nvSpPr>
        <p:spPr>
          <a:xfrm>
            <a:off x="786492" y="2691451"/>
            <a:ext cx="4279901" cy="100422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>
                <a:solidFill>
                  <a:srgbClr val="000000"/>
                </a:solidFill>
                <a:effectLst/>
                <a:ea typeface="Sarabun"/>
                <a:cs typeface="TH SarabunPSK" panose="020B0500040200020003" pitchFamily="34" charset="-34"/>
              </a:rPr>
              <a:t>วัตถุประสงค์</a:t>
            </a:r>
            <a:endParaRPr lang="th-TH" sz="4800" dirty="0"/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ED56ADEF-8218-7CA5-1BD6-D16354E589B5}"/>
              </a:ext>
            </a:extLst>
          </p:cNvPr>
          <p:cNvSpPr txBox="1"/>
          <p:nvPr/>
        </p:nvSpPr>
        <p:spPr>
          <a:xfrm>
            <a:off x="6954883" y="2865484"/>
            <a:ext cx="10485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เพื่อขยายร้านค้าวิสาหกิจชุมชน/ผู้ประกอบการรายย่อยในท้องถิ่น</a:t>
            </a:r>
            <a:endParaRPr lang="th-TH" sz="3600" b="1" dirty="0">
              <a:solidFill>
                <a:schemeClr val="bg1"/>
              </a:solidFill>
            </a:endParaRPr>
          </a:p>
        </p:txBody>
      </p:sp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D8949602-DF50-2581-5DB1-26F5F8DE2D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640625" y="4775331"/>
            <a:ext cx="1339039" cy="1437065"/>
          </a:xfrm>
          <a:prstGeom prst="rect">
            <a:avLst/>
          </a:prstGeom>
        </p:spPr>
      </p:pic>
      <p:grpSp>
        <p:nvGrpSpPr>
          <p:cNvPr id="61" name="กลุ่ม 60">
            <a:extLst>
              <a:ext uri="{FF2B5EF4-FFF2-40B4-BE49-F238E27FC236}">
                <a16:creationId xmlns:a16="http://schemas.microsoft.com/office/drawing/2014/main" id="{6A1949A8-3B7B-29BD-9B7E-DE1BBC82A5C7}"/>
              </a:ext>
            </a:extLst>
          </p:cNvPr>
          <p:cNvGrpSpPr/>
          <p:nvPr/>
        </p:nvGrpSpPr>
        <p:grpSpPr>
          <a:xfrm>
            <a:off x="189204" y="4798712"/>
            <a:ext cx="7942133" cy="5010859"/>
            <a:chOff x="499609" y="4814268"/>
            <a:chExt cx="8761054" cy="5010859"/>
          </a:xfrm>
        </p:grpSpPr>
        <p:pic>
          <p:nvPicPr>
            <p:cNvPr id="48" name="รูปภาพ 47">
              <a:extLst>
                <a:ext uri="{FF2B5EF4-FFF2-40B4-BE49-F238E27FC236}">
                  <a16:creationId xmlns:a16="http://schemas.microsoft.com/office/drawing/2014/main" id="{8E55DBE1-C677-5193-0DC6-A8836877F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515" y="7381459"/>
              <a:ext cx="4345147" cy="2443668"/>
            </a:xfrm>
            <a:prstGeom prst="rect">
              <a:avLst/>
            </a:prstGeom>
          </p:spPr>
        </p:pic>
        <p:pic>
          <p:nvPicPr>
            <p:cNvPr id="50" name="รูปภาพ 49">
              <a:extLst>
                <a:ext uri="{FF2B5EF4-FFF2-40B4-BE49-F238E27FC236}">
                  <a16:creationId xmlns:a16="http://schemas.microsoft.com/office/drawing/2014/main" id="{5922B507-BB5B-6D6F-DFB9-75FE38C1B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09" y="4814268"/>
              <a:ext cx="4345147" cy="2443668"/>
            </a:xfrm>
            <a:prstGeom prst="rect">
              <a:avLst/>
            </a:prstGeom>
          </p:spPr>
        </p:pic>
        <p:pic>
          <p:nvPicPr>
            <p:cNvPr id="54" name="รูปภาพ 53">
              <a:extLst>
                <a:ext uri="{FF2B5EF4-FFF2-40B4-BE49-F238E27FC236}">
                  <a16:creationId xmlns:a16="http://schemas.microsoft.com/office/drawing/2014/main" id="{DD46FB57-8E08-42D7-44E9-E88794C68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56" y="7361197"/>
              <a:ext cx="4344300" cy="2443669"/>
            </a:xfrm>
            <a:prstGeom prst="rect">
              <a:avLst/>
            </a:prstGeom>
          </p:spPr>
        </p:pic>
        <p:pic>
          <p:nvPicPr>
            <p:cNvPr id="56" name="รูปภาพ 55">
              <a:extLst>
                <a:ext uri="{FF2B5EF4-FFF2-40B4-BE49-F238E27FC236}">
                  <a16:creationId xmlns:a16="http://schemas.microsoft.com/office/drawing/2014/main" id="{CC10E024-4F3C-0321-EFF6-79F2BD917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3631" y="4818356"/>
              <a:ext cx="4337032" cy="2439580"/>
            </a:xfrm>
            <a:prstGeom prst="rect">
              <a:avLst/>
            </a:prstGeom>
          </p:spPr>
        </p:pic>
      </p:grpSp>
      <p:pic>
        <p:nvPicPr>
          <p:cNvPr id="58" name="รูปภาพ 57">
            <a:extLst>
              <a:ext uri="{FF2B5EF4-FFF2-40B4-BE49-F238E27FC236}">
                <a16:creationId xmlns:a16="http://schemas.microsoft.com/office/drawing/2014/main" id="{9FEABE9C-98A2-8E7E-D538-4B189383DC2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405" y="4798713"/>
            <a:ext cx="2783277" cy="5016144"/>
          </a:xfrm>
          <a:prstGeom prst="rect">
            <a:avLst/>
          </a:prstGeom>
        </p:spPr>
      </p:pic>
      <p:sp>
        <p:nvSpPr>
          <p:cNvPr id="62" name="Pentagon 45">
            <a:extLst>
              <a:ext uri="{FF2B5EF4-FFF2-40B4-BE49-F238E27FC236}">
                <a16:creationId xmlns:a16="http://schemas.microsoft.com/office/drawing/2014/main" id="{1132F15A-F4E7-007E-3396-3B7910EAA189}"/>
              </a:ext>
            </a:extLst>
          </p:cNvPr>
          <p:cNvSpPr/>
          <p:nvPr/>
        </p:nvSpPr>
        <p:spPr>
          <a:xfrm>
            <a:off x="1005988" y="3866141"/>
            <a:ext cx="5344912" cy="809048"/>
          </a:xfrm>
          <a:prstGeom prst="homePlat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ประชุมหารือ หาแนวทางส่งเสริมผู้ประกอบการระหว่างคณะกรรมการร่วมกับประธานกลุ่ม </a:t>
            </a:r>
            <a:r>
              <a:rPr lang="en-US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OTOP 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จังหวัดลำปาง </a:t>
            </a:r>
          </a:p>
        </p:txBody>
      </p:sp>
      <p:sp>
        <p:nvSpPr>
          <p:cNvPr id="63" name="Pentagon 45">
            <a:extLst>
              <a:ext uri="{FF2B5EF4-FFF2-40B4-BE49-F238E27FC236}">
                <a16:creationId xmlns:a16="http://schemas.microsoft.com/office/drawing/2014/main" id="{46F1E195-8B4D-FE7B-487E-FE059E19D85A}"/>
              </a:ext>
            </a:extLst>
          </p:cNvPr>
          <p:cNvSpPr/>
          <p:nvPr/>
        </p:nvSpPr>
        <p:spPr>
          <a:xfrm>
            <a:off x="6628941" y="3866141"/>
            <a:ext cx="5380339" cy="809048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ลงพื้นที่สำรวจความพร้อมและจัดเก็บข้อมูลของผู้ประกอบการ</a:t>
            </a:r>
          </a:p>
        </p:txBody>
      </p:sp>
      <p:sp>
        <p:nvSpPr>
          <p:cNvPr id="64" name="Pentagon 45">
            <a:extLst>
              <a:ext uri="{FF2B5EF4-FFF2-40B4-BE49-F238E27FC236}">
                <a16:creationId xmlns:a16="http://schemas.microsoft.com/office/drawing/2014/main" id="{053B9DE9-65F3-C897-8BCB-C8AED024B811}"/>
              </a:ext>
            </a:extLst>
          </p:cNvPr>
          <p:cNvSpPr/>
          <p:nvPr/>
        </p:nvSpPr>
        <p:spPr>
          <a:xfrm>
            <a:off x="12197443" y="3847870"/>
            <a:ext cx="5380339" cy="82717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จัดเก็บข้อมูลความต้องการพัฒนาด้านสินค้า องค์ประกอบ และด้านบรรจุภัณฑ์</a:t>
            </a:r>
          </a:p>
        </p:txBody>
      </p:sp>
      <p:pic>
        <p:nvPicPr>
          <p:cNvPr id="66" name="รูปภาพ 65">
            <a:extLst>
              <a:ext uri="{FF2B5EF4-FFF2-40B4-BE49-F238E27FC236}">
                <a16:creationId xmlns:a16="http://schemas.microsoft.com/office/drawing/2014/main" id="{73819DD3-168B-32F1-73E9-036C3CC92A5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130247" y="4775331"/>
            <a:ext cx="1432695" cy="1398255"/>
          </a:xfrm>
          <a:prstGeom prst="rect">
            <a:avLst/>
          </a:prstGeom>
        </p:spPr>
      </p:pic>
      <p:pic>
        <p:nvPicPr>
          <p:cNvPr id="68" name="รูปภาพ 67">
            <a:extLst>
              <a:ext uri="{FF2B5EF4-FFF2-40B4-BE49-F238E27FC236}">
                <a16:creationId xmlns:a16="http://schemas.microsoft.com/office/drawing/2014/main" id="{EE5947E9-6A0B-BED4-852C-5E8186361E1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8878" y="4767301"/>
            <a:ext cx="1880553" cy="2659905"/>
          </a:xfrm>
          <a:prstGeom prst="rect">
            <a:avLst/>
          </a:prstGeom>
        </p:spPr>
      </p:pic>
      <p:pic>
        <p:nvPicPr>
          <p:cNvPr id="72" name="รูปภาพ 71">
            <a:extLst>
              <a:ext uri="{FF2B5EF4-FFF2-40B4-BE49-F238E27FC236}">
                <a16:creationId xmlns:a16="http://schemas.microsoft.com/office/drawing/2014/main" id="{A58D6835-375C-0C53-28A0-457FD47D0F3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7475" y="7284195"/>
            <a:ext cx="1880553" cy="2659905"/>
          </a:xfrm>
          <a:prstGeom prst="rect">
            <a:avLst/>
          </a:prstGeom>
        </p:spPr>
      </p:pic>
      <p:pic>
        <p:nvPicPr>
          <p:cNvPr id="74" name="รูปภาพ 73">
            <a:extLst>
              <a:ext uri="{FF2B5EF4-FFF2-40B4-BE49-F238E27FC236}">
                <a16:creationId xmlns:a16="http://schemas.microsoft.com/office/drawing/2014/main" id="{D114F6C6-1B0E-632D-9268-CB69C00283D4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2" b="3865"/>
          <a:stretch/>
        </p:blipFill>
        <p:spPr>
          <a:xfrm>
            <a:off x="11130247" y="6134100"/>
            <a:ext cx="3086100" cy="3893858"/>
          </a:xfrm>
          <a:prstGeom prst="rect">
            <a:avLst/>
          </a:prstGeom>
        </p:spPr>
      </p:pic>
      <p:pic>
        <p:nvPicPr>
          <p:cNvPr id="76" name="รูปภาพ 75">
            <a:extLst>
              <a:ext uri="{FF2B5EF4-FFF2-40B4-BE49-F238E27FC236}">
                <a16:creationId xmlns:a16="http://schemas.microsoft.com/office/drawing/2014/main" id="{6C7B8B89-3237-C86C-7D5A-A266F3A6F2A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947" y="4769595"/>
            <a:ext cx="1880553" cy="2659905"/>
          </a:xfrm>
          <a:prstGeom prst="rect">
            <a:avLst/>
          </a:prstGeom>
        </p:spPr>
      </p:pic>
      <p:pic>
        <p:nvPicPr>
          <p:cNvPr id="78" name="รูปภาพ 77">
            <a:extLst>
              <a:ext uri="{FF2B5EF4-FFF2-40B4-BE49-F238E27FC236}">
                <a16:creationId xmlns:a16="http://schemas.microsoft.com/office/drawing/2014/main" id="{9096C63A-B76B-074C-13F7-79D1DF26EB29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6"/>
          <a:stretch/>
        </p:blipFill>
        <p:spPr>
          <a:xfrm>
            <a:off x="14301688" y="7429368"/>
            <a:ext cx="1877743" cy="251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94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FD43E0-51F9-43FC-DDD9-90591263AF4A}"/>
              </a:ext>
            </a:extLst>
          </p:cNvPr>
          <p:cNvSpPr/>
          <p:nvPr/>
        </p:nvSpPr>
        <p:spPr>
          <a:xfrm>
            <a:off x="-1" y="0"/>
            <a:ext cx="18288001" cy="11754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93749A-DEF6-4F8B-BBB2-9A85BCCCD21A}"/>
              </a:ext>
            </a:extLst>
          </p:cNvPr>
          <p:cNvSpPr/>
          <p:nvPr/>
        </p:nvSpPr>
        <p:spPr>
          <a:xfrm>
            <a:off x="10328015" y="75386"/>
            <a:ext cx="7637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3600" b="1" dirty="0">
                <a:solidFill>
                  <a:sysClr val="windowText" lastClr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รายงานความก้าวหน้าการดำเนินงานโครงการ รอบ 6 เดือน</a:t>
            </a:r>
          </a:p>
          <a:p>
            <a:pPr algn="r"/>
            <a:r>
              <a:rPr lang="th-TH" sz="3600" b="1" dirty="0">
                <a:solidFill>
                  <a:sysClr val="windowText" lastClr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โดย มหาวิทยาลัยราชภัฏลำปาง</a:t>
            </a: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64EF637D-5EDA-50AB-84A3-4D9E977F139C}"/>
              </a:ext>
            </a:extLst>
          </p:cNvPr>
          <p:cNvGrpSpPr/>
          <p:nvPr/>
        </p:nvGrpSpPr>
        <p:grpSpPr>
          <a:xfrm>
            <a:off x="259841" y="198178"/>
            <a:ext cx="1523999" cy="774963"/>
            <a:chOff x="152401" y="819052"/>
            <a:chExt cx="3575702" cy="1924468"/>
          </a:xfrm>
        </p:grpSpPr>
        <p:sp>
          <p:nvSpPr>
            <p:cNvPr id="7" name="Freeform 37">
              <a:extLst>
                <a:ext uri="{FF2B5EF4-FFF2-40B4-BE49-F238E27FC236}">
                  <a16:creationId xmlns:a16="http://schemas.microsoft.com/office/drawing/2014/main" id="{C2A366AF-1597-EDA8-74EF-191426E8D095}"/>
                </a:ext>
              </a:extLst>
            </p:cNvPr>
            <p:cNvSpPr/>
            <p:nvPr/>
          </p:nvSpPr>
          <p:spPr>
            <a:xfrm>
              <a:off x="2164630" y="819052"/>
              <a:ext cx="1563473" cy="1924468"/>
            </a:xfrm>
            <a:custGeom>
              <a:avLst/>
              <a:gdLst/>
              <a:ahLst/>
              <a:cxnLst/>
              <a:rect l="l" t="t" r="r" b="b"/>
              <a:pathLst>
                <a:path w="1485564" h="1797658">
                  <a:moveTo>
                    <a:pt x="0" y="0"/>
                  </a:moveTo>
                  <a:lnTo>
                    <a:pt x="1485565" y="0"/>
                  </a:lnTo>
                  <a:lnTo>
                    <a:pt x="1485565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38">
              <a:extLst>
                <a:ext uri="{FF2B5EF4-FFF2-40B4-BE49-F238E27FC236}">
                  <a16:creationId xmlns:a16="http://schemas.microsoft.com/office/drawing/2014/main" id="{1BB84D2F-F440-2596-5675-CBF27D091B80}"/>
                </a:ext>
              </a:extLst>
            </p:cNvPr>
            <p:cNvSpPr/>
            <p:nvPr/>
          </p:nvSpPr>
          <p:spPr>
            <a:xfrm>
              <a:off x="152401" y="819052"/>
              <a:ext cx="1891935" cy="1924468"/>
            </a:xfrm>
            <a:custGeom>
              <a:avLst/>
              <a:gdLst/>
              <a:ahLst/>
              <a:cxnLst/>
              <a:rect l="l" t="t" r="r" b="b"/>
              <a:pathLst>
                <a:path w="1797658" h="1797658">
                  <a:moveTo>
                    <a:pt x="0" y="0"/>
                  </a:moveTo>
                  <a:lnTo>
                    <a:pt x="1797657" y="0"/>
                  </a:lnTo>
                  <a:lnTo>
                    <a:pt x="1797657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6BF10295-238B-5A80-9934-47E047C955BC}"/>
              </a:ext>
            </a:extLst>
          </p:cNvPr>
          <p:cNvGrpSpPr/>
          <p:nvPr/>
        </p:nvGrpSpPr>
        <p:grpSpPr>
          <a:xfrm>
            <a:off x="2068570" y="44856"/>
            <a:ext cx="1937881" cy="952500"/>
            <a:chOff x="13784597" y="0"/>
            <a:chExt cx="4503403" cy="2247430"/>
          </a:xfrm>
        </p:grpSpPr>
        <p:sp>
          <p:nvSpPr>
            <p:cNvPr id="17" name="Freeform 36">
              <a:extLst>
                <a:ext uri="{FF2B5EF4-FFF2-40B4-BE49-F238E27FC236}">
                  <a16:creationId xmlns:a16="http://schemas.microsoft.com/office/drawing/2014/main" id="{9CA96FAF-FF51-3A51-83FF-8CC3BBA54910}"/>
                </a:ext>
              </a:extLst>
            </p:cNvPr>
            <p:cNvSpPr/>
            <p:nvPr/>
          </p:nvSpPr>
          <p:spPr>
            <a:xfrm>
              <a:off x="13784597" y="320303"/>
              <a:ext cx="1434643" cy="1924468"/>
            </a:xfrm>
            <a:custGeom>
              <a:avLst/>
              <a:gdLst/>
              <a:ahLst/>
              <a:cxnLst/>
              <a:rect l="l" t="t" r="r" b="b"/>
              <a:pathLst>
                <a:path w="1363153" h="1797658">
                  <a:moveTo>
                    <a:pt x="0" y="0"/>
                  </a:moveTo>
                  <a:lnTo>
                    <a:pt x="1363153" y="0"/>
                  </a:lnTo>
                  <a:lnTo>
                    <a:pt x="1363153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pic>
          <p:nvPicPr>
            <p:cNvPr id="18" name="รูปภาพ 17">
              <a:extLst>
                <a:ext uri="{FF2B5EF4-FFF2-40B4-BE49-F238E27FC236}">
                  <a16:creationId xmlns:a16="http://schemas.microsoft.com/office/drawing/2014/main" id="{C2B4040A-D35C-2E6B-7790-66E6D445C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717" y="0"/>
              <a:ext cx="2819283" cy="2247430"/>
            </a:xfrm>
            <a:prstGeom prst="rect">
              <a:avLst/>
            </a:prstGeom>
          </p:spPr>
        </p:pic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FA32FFD1-BC0A-EDBE-1AD8-88441D393100}"/>
              </a:ext>
            </a:extLst>
          </p:cNvPr>
          <p:cNvGrpSpPr/>
          <p:nvPr/>
        </p:nvGrpSpPr>
        <p:grpSpPr>
          <a:xfrm>
            <a:off x="169057" y="2019300"/>
            <a:ext cx="6383730" cy="5094770"/>
            <a:chOff x="353359" y="-3240180"/>
            <a:chExt cx="11006699" cy="9271651"/>
          </a:xfrm>
        </p:grpSpPr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EA707530-DD48-AB8F-70E3-F54FE0BAF4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49"/>
            <a:stretch/>
          </p:blipFill>
          <p:spPr bwMode="auto">
            <a:xfrm>
              <a:off x="5763959" y="-3230027"/>
              <a:ext cx="5596099" cy="30809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A67FA2D6-D43B-169E-FF40-E4B2D4720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26" y="-3240180"/>
              <a:ext cx="5632382" cy="30835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6CCF87C0-87FE-553D-C7B0-2E15AA453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3959" y="2947911"/>
              <a:ext cx="5596099" cy="30835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E60D84EE-F21B-E110-B213-AFCDDFE2D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60" y="-321044"/>
              <a:ext cx="5596098" cy="30835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8F32AC1C-D67C-6740-22F8-A513D9382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3959" y="-156702"/>
              <a:ext cx="5557224" cy="30835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4041E669-0CA3-B238-4EF6-819CA8534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59" y="2838482"/>
              <a:ext cx="5596099" cy="30835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2" name="TextBox 22"/>
          <p:cNvSpPr txBox="1"/>
          <p:nvPr/>
        </p:nvSpPr>
        <p:spPr>
          <a:xfrm>
            <a:off x="358765" y="1181100"/>
            <a:ext cx="588963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การดำเนินงานกิจกรรมอบรมหลักสูตรอบรมเชิงปฏิบัติการการพัฒนาศักยภาพผู้ประกอบการผลิตภัณฑ์ชุมชนสู่การประกอบกิจการวิสาหกิจเพื่อสังคม </a:t>
            </a:r>
          </a:p>
          <a:p>
            <a:pPr algn="ctr"/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 “การบริหารจัดการองค์กรสู่ความยั่งยืน” วันที่ 8 กันยายน 2566 </a:t>
            </a:r>
          </a:p>
        </p:txBody>
      </p: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F594BA71-869D-65F7-B79F-9797D7B23495}"/>
              </a:ext>
            </a:extLst>
          </p:cNvPr>
          <p:cNvGrpSpPr/>
          <p:nvPr/>
        </p:nvGrpSpPr>
        <p:grpSpPr>
          <a:xfrm>
            <a:off x="275081" y="7009477"/>
            <a:ext cx="10106487" cy="3263008"/>
            <a:chOff x="208881" y="2316742"/>
            <a:chExt cx="17710369" cy="7751552"/>
          </a:xfrm>
        </p:grpSpPr>
        <p:pic>
          <p:nvPicPr>
            <p:cNvPr id="25" name="รูปภาพ 24">
              <a:extLst>
                <a:ext uri="{FF2B5EF4-FFF2-40B4-BE49-F238E27FC236}">
                  <a16:creationId xmlns:a16="http://schemas.microsoft.com/office/drawing/2014/main" id="{02214273-F285-2EA5-BA17-C0A5CA716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9196" y="2316742"/>
              <a:ext cx="6240054" cy="4134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รูปภาพ 25">
              <a:extLst>
                <a:ext uri="{FF2B5EF4-FFF2-40B4-BE49-F238E27FC236}">
                  <a16:creationId xmlns:a16="http://schemas.microsoft.com/office/drawing/2014/main" id="{CDFB1D17-CB15-F3E1-0A41-9B8CB048D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21" y="2485914"/>
              <a:ext cx="6574407" cy="3933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7" name="รูปภาพ 26">
              <a:extLst>
                <a:ext uri="{FF2B5EF4-FFF2-40B4-BE49-F238E27FC236}">
                  <a16:creationId xmlns:a16="http://schemas.microsoft.com/office/drawing/2014/main" id="{9EF7DAF0-4469-53E1-3196-B49E5ABA1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81" y="6134700"/>
              <a:ext cx="6574407" cy="3933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82080510-7D08-A70E-1657-A62B6260B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6232" y="5970687"/>
              <a:ext cx="6574407" cy="40976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18A6671F-8071-765A-10EB-2227B55CD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4843" y="6001885"/>
              <a:ext cx="6574407" cy="3933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9" name="รูปภาพ 38">
              <a:extLst>
                <a:ext uri="{FF2B5EF4-FFF2-40B4-BE49-F238E27FC236}">
                  <a16:creationId xmlns:a16="http://schemas.microsoft.com/office/drawing/2014/main" id="{304E4314-1427-FE76-E35E-A76835816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871" y="2325527"/>
              <a:ext cx="6574407" cy="39335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40" name="TextBox 22">
            <a:extLst>
              <a:ext uri="{FF2B5EF4-FFF2-40B4-BE49-F238E27FC236}">
                <a16:creationId xmlns:a16="http://schemas.microsoft.com/office/drawing/2014/main" id="{E89D7C76-6D0E-2B7F-0416-68162AB9CE09}"/>
              </a:ext>
            </a:extLst>
          </p:cNvPr>
          <p:cNvSpPr txBox="1"/>
          <p:nvPr/>
        </p:nvSpPr>
        <p:spPr>
          <a:xfrm>
            <a:off x="6448443" y="6059625"/>
            <a:ext cx="389468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ภาพการดำเนินงานกิจกรรมการลงพื้นที่สำรวจกลุ่มผู้ประกอบการกลุ่ม </a:t>
            </a:r>
            <a:r>
              <a:rPr lang="en-US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Start up </a:t>
            </a: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ในจังหวัดลำปาง</a:t>
            </a:r>
            <a:r>
              <a:rPr lang="en-US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algn="ctr"/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ณ กาดนั่งก้อม สวนสาธารณะหนองกระทิง</a:t>
            </a:r>
          </a:p>
        </p:txBody>
      </p:sp>
      <p:grpSp>
        <p:nvGrpSpPr>
          <p:cNvPr id="51" name="กลุ่ม 50">
            <a:extLst>
              <a:ext uri="{FF2B5EF4-FFF2-40B4-BE49-F238E27FC236}">
                <a16:creationId xmlns:a16="http://schemas.microsoft.com/office/drawing/2014/main" id="{22ACBFDA-A896-7245-B34C-23BE91F6A485}"/>
              </a:ext>
            </a:extLst>
          </p:cNvPr>
          <p:cNvGrpSpPr/>
          <p:nvPr/>
        </p:nvGrpSpPr>
        <p:grpSpPr>
          <a:xfrm>
            <a:off x="6756587" y="1935078"/>
            <a:ext cx="8367947" cy="3498757"/>
            <a:chOff x="731601" y="1814131"/>
            <a:chExt cx="16046913" cy="7114360"/>
          </a:xfrm>
        </p:grpSpPr>
        <p:pic>
          <p:nvPicPr>
            <p:cNvPr id="52" name="รูปภาพ 51">
              <a:extLst>
                <a:ext uri="{FF2B5EF4-FFF2-40B4-BE49-F238E27FC236}">
                  <a16:creationId xmlns:a16="http://schemas.microsoft.com/office/drawing/2014/main" id="{CBB14EDA-DBAD-5666-7A39-7E9BCE462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1089" y="1893961"/>
              <a:ext cx="5274310" cy="35172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3" name="รูปภาพ 52">
              <a:extLst>
                <a:ext uri="{FF2B5EF4-FFF2-40B4-BE49-F238E27FC236}">
                  <a16:creationId xmlns:a16="http://schemas.microsoft.com/office/drawing/2014/main" id="{C1F718B4-7E04-23B0-6D66-8A9EC56B2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4204" y="5411225"/>
              <a:ext cx="5274310" cy="35172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4" name="รูปภาพ 53">
              <a:extLst>
                <a:ext uri="{FF2B5EF4-FFF2-40B4-BE49-F238E27FC236}">
                  <a16:creationId xmlns:a16="http://schemas.microsoft.com/office/drawing/2014/main" id="{7D02DADC-5E01-613C-05BC-A84C55B3D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9469" y="5411226"/>
              <a:ext cx="5356910" cy="35172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5" name="รูปภาพ 54">
              <a:extLst>
                <a:ext uri="{FF2B5EF4-FFF2-40B4-BE49-F238E27FC236}">
                  <a16:creationId xmlns:a16="http://schemas.microsoft.com/office/drawing/2014/main" id="{6085CB03-4DBE-64DA-18AC-4BFF7C39A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9690" y="1814131"/>
              <a:ext cx="5274310" cy="35172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6" name="รูปภาพ 55">
              <a:extLst>
                <a:ext uri="{FF2B5EF4-FFF2-40B4-BE49-F238E27FC236}">
                  <a16:creationId xmlns:a16="http://schemas.microsoft.com/office/drawing/2014/main" id="{EAE4B90B-C084-CFA6-A0EE-150D2CDB1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275" y="5382984"/>
              <a:ext cx="5274310" cy="35172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7" name="รูปภาพ 56">
              <a:extLst>
                <a:ext uri="{FF2B5EF4-FFF2-40B4-BE49-F238E27FC236}">
                  <a16:creationId xmlns:a16="http://schemas.microsoft.com/office/drawing/2014/main" id="{069A75BE-F801-D9EB-B8D6-4E5CFA0AE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601" y="1842133"/>
              <a:ext cx="5274310" cy="35172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2FB52422-7BCE-EF25-A560-ED5D1A33F768}"/>
              </a:ext>
            </a:extLst>
          </p:cNvPr>
          <p:cNvGrpSpPr/>
          <p:nvPr/>
        </p:nvGrpSpPr>
        <p:grpSpPr>
          <a:xfrm>
            <a:off x="10560255" y="3439582"/>
            <a:ext cx="7638388" cy="6847418"/>
            <a:chOff x="10722819" y="3667414"/>
            <a:chExt cx="7442296" cy="6606432"/>
          </a:xfrm>
        </p:grpSpPr>
        <p:grpSp>
          <p:nvGrpSpPr>
            <p:cNvPr id="42" name="กลุ่ม 41">
              <a:extLst>
                <a:ext uri="{FF2B5EF4-FFF2-40B4-BE49-F238E27FC236}">
                  <a16:creationId xmlns:a16="http://schemas.microsoft.com/office/drawing/2014/main" id="{DD3B6218-7F40-0901-249C-45BEE3AC8B1A}"/>
                </a:ext>
              </a:extLst>
            </p:cNvPr>
            <p:cNvGrpSpPr/>
            <p:nvPr/>
          </p:nvGrpSpPr>
          <p:grpSpPr>
            <a:xfrm>
              <a:off x="10722819" y="3667414"/>
              <a:ext cx="7442296" cy="6606432"/>
              <a:chOff x="2416014" y="-3491208"/>
              <a:chExt cx="17048363" cy="11008236"/>
            </a:xfrm>
          </p:grpSpPr>
          <p:pic>
            <p:nvPicPr>
              <p:cNvPr id="43" name="รูปภาพ 42">
                <a:extLst>
                  <a:ext uri="{FF2B5EF4-FFF2-40B4-BE49-F238E27FC236}">
                    <a16:creationId xmlns:a16="http://schemas.microsoft.com/office/drawing/2014/main" id="{0A1F05FA-5B20-2A21-F131-D387098211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2583" y="4654911"/>
                <a:ext cx="4922055" cy="276858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4" name="รูปภาพ 43">
                <a:extLst>
                  <a:ext uri="{FF2B5EF4-FFF2-40B4-BE49-F238E27FC236}">
                    <a16:creationId xmlns:a16="http://schemas.microsoft.com/office/drawing/2014/main" id="{EB900A75-D922-1218-C557-3059011E61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0807" y="2192649"/>
                <a:ext cx="7193414" cy="276858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5" name="รูปภาพ 44">
                <a:extLst>
                  <a:ext uri="{FF2B5EF4-FFF2-40B4-BE49-F238E27FC236}">
                    <a16:creationId xmlns:a16="http://schemas.microsoft.com/office/drawing/2014/main" id="{DF21DA87-4D9E-5163-2C2F-5E1EEE87C4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6014" y="4755101"/>
                <a:ext cx="7223003" cy="27424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6" name="รูปภาพ 45">
                <a:extLst>
                  <a:ext uri="{FF2B5EF4-FFF2-40B4-BE49-F238E27FC236}">
                    <a16:creationId xmlns:a16="http://schemas.microsoft.com/office/drawing/2014/main" id="{40E1A6AA-F34F-78A4-3708-1B5961E9DB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81342" y="4774620"/>
                <a:ext cx="4983035" cy="274240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7" name="รูปภาพ 46">
                <a:extLst>
                  <a:ext uri="{FF2B5EF4-FFF2-40B4-BE49-F238E27FC236}">
                    <a16:creationId xmlns:a16="http://schemas.microsoft.com/office/drawing/2014/main" id="{81912C50-A71C-0B28-4897-A93F2CAB4D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7515" y="-393125"/>
                <a:ext cx="7244088" cy="274902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8" name="รูปภาพ 47">
                <a:extLst>
                  <a:ext uri="{FF2B5EF4-FFF2-40B4-BE49-F238E27FC236}">
                    <a16:creationId xmlns:a16="http://schemas.microsoft.com/office/drawing/2014/main" id="{53FE0B8B-08EC-69A1-8AD4-8D392C5550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54639" y="2192648"/>
                <a:ext cx="4596129" cy="274901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9" name="รูปภาพ 48">
                <a:extLst>
                  <a:ext uri="{FF2B5EF4-FFF2-40B4-BE49-F238E27FC236}">
                    <a16:creationId xmlns:a16="http://schemas.microsoft.com/office/drawing/2014/main" id="{61A2AB83-F6BD-23F5-A686-EEA3D724A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11829" y="-3491208"/>
                <a:ext cx="4922055" cy="276858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50" name="รูปภาพ 49">
                <a:extLst>
                  <a:ext uri="{FF2B5EF4-FFF2-40B4-BE49-F238E27FC236}">
                    <a16:creationId xmlns:a16="http://schemas.microsoft.com/office/drawing/2014/main" id="{674381C0-EA26-47F7-8453-DED604B28E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54639" y="-663394"/>
                <a:ext cx="4922055" cy="276858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58" name="TextBox 22">
              <a:extLst>
                <a:ext uri="{FF2B5EF4-FFF2-40B4-BE49-F238E27FC236}">
                  <a16:creationId xmlns:a16="http://schemas.microsoft.com/office/drawing/2014/main" id="{B99E2079-D8A4-2217-8140-A6957BC81534}"/>
                </a:ext>
              </a:extLst>
            </p:cNvPr>
            <p:cNvSpPr txBox="1"/>
            <p:nvPr/>
          </p:nvSpPr>
          <p:spPr>
            <a:xfrm>
              <a:off x="13971768" y="6072364"/>
              <a:ext cx="2006395" cy="20786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th-TH" sz="2000" b="1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พการดำเนินงานกิจกรรมอบรมหลักสูตรอบรมแพลตฟอร์มการตลาดออนไลน์ครบวงจรสำหรับผลิตภัณฑ์ชุมชนแบบยั่งยืน </a:t>
              </a:r>
            </a:p>
            <a:p>
              <a:pPr algn="ctr"/>
              <a:r>
                <a:rPr lang="th-TH" sz="2000" b="1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ในระหว่างวันที่ 30 มิถุนายน - 1 กรกฎาคม 2566 </a:t>
              </a:r>
            </a:p>
          </p:txBody>
        </p:sp>
      </p:grpSp>
      <p:sp>
        <p:nvSpPr>
          <p:cNvPr id="60" name="TextBox 22">
            <a:extLst>
              <a:ext uri="{FF2B5EF4-FFF2-40B4-BE49-F238E27FC236}">
                <a16:creationId xmlns:a16="http://schemas.microsoft.com/office/drawing/2014/main" id="{380352D1-4495-75AA-D546-D897B4D511A5}"/>
              </a:ext>
            </a:extLst>
          </p:cNvPr>
          <p:cNvSpPr txBox="1"/>
          <p:nvPr/>
        </p:nvSpPr>
        <p:spPr>
          <a:xfrm>
            <a:off x="6948724" y="1331779"/>
            <a:ext cx="890973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ภาพการดำเนินงานกิจกรรมอบรมเชิงปฏิบัติการด้านการตลาดออนไลน์ให้แก่ผู้ประกอบการ </a:t>
            </a:r>
          </a:p>
          <a:p>
            <a:pPr algn="ctr"/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ร้านค้า วิสาหกิจชุมชนในจังหวัดลำปางในระหว่างวันที่ 22 กรกฎาคม 2566 </a:t>
            </a:r>
          </a:p>
        </p:txBody>
      </p:sp>
    </p:spTree>
    <p:extLst>
      <p:ext uri="{BB962C8B-B14F-4D97-AF65-F5344CB8AC3E}">
        <p14:creationId xmlns:p14="http://schemas.microsoft.com/office/powerpoint/2010/main" val="3385195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3">
            <a:extLst>
              <a:ext uri="{FF2B5EF4-FFF2-40B4-BE49-F238E27FC236}">
                <a16:creationId xmlns:a16="http://schemas.microsoft.com/office/drawing/2014/main" id="{E537186B-D8A0-383A-61B0-03651BDA619C}"/>
              </a:ext>
            </a:extLst>
          </p:cNvPr>
          <p:cNvSpPr/>
          <p:nvPr/>
        </p:nvSpPr>
        <p:spPr>
          <a:xfrm flipH="1">
            <a:off x="4855410" y="8578519"/>
            <a:ext cx="8640465" cy="1603771"/>
          </a:xfrm>
          <a:prstGeom prst="roundRect">
            <a:avLst>
              <a:gd name="adj" fmla="val 608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solidFill>
                <a:schemeClr val="tx1"/>
              </a:solidFill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987769E0-26CE-8DDE-AA51-C9371A83C217}"/>
              </a:ext>
            </a:extLst>
          </p:cNvPr>
          <p:cNvSpPr txBox="1"/>
          <p:nvPr/>
        </p:nvSpPr>
        <p:spPr>
          <a:xfrm>
            <a:off x="8969649" y="0"/>
            <a:ext cx="9011184" cy="14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spc="5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KEY STRATEGIC FOCUS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96593034-BEC8-6A78-BC07-54F54E966E03}"/>
              </a:ext>
            </a:extLst>
          </p:cNvPr>
          <p:cNvSpPr txBox="1"/>
          <p:nvPr/>
        </p:nvSpPr>
        <p:spPr>
          <a:xfrm>
            <a:off x="7400401" y="1159014"/>
            <a:ext cx="10582799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4400" b="1" dirty="0">
                <a:ln/>
                <a:solidFill>
                  <a:schemeClr val="accent6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โครงการพลิกโฉมมหาวิทยาลัยสู่การพัฒนาชุมชนท้องถิ่นอย่างยั่งยืน </a:t>
            </a:r>
          </a:p>
        </p:txBody>
      </p:sp>
      <p:sp>
        <p:nvSpPr>
          <p:cNvPr id="21" name="วงรี 20">
            <a:extLst>
              <a:ext uri="{FF2B5EF4-FFF2-40B4-BE49-F238E27FC236}">
                <a16:creationId xmlns:a16="http://schemas.microsoft.com/office/drawing/2014/main" id="{1646929F-1002-757E-282C-F739305380BD}"/>
              </a:ext>
            </a:extLst>
          </p:cNvPr>
          <p:cNvSpPr/>
          <p:nvPr/>
        </p:nvSpPr>
        <p:spPr>
          <a:xfrm>
            <a:off x="995828" y="2081494"/>
            <a:ext cx="792786" cy="7339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/>
          </a:p>
        </p:txBody>
      </p:sp>
      <p:sp>
        <p:nvSpPr>
          <p:cNvPr id="26" name="Rounded Rectangle 9">
            <a:extLst>
              <a:ext uri="{FF2B5EF4-FFF2-40B4-BE49-F238E27FC236}">
                <a16:creationId xmlns:a16="http://schemas.microsoft.com/office/drawing/2014/main" id="{8DD41AD2-3A33-EFFB-ECAC-1244F3E53E79}"/>
              </a:ext>
            </a:extLst>
          </p:cNvPr>
          <p:cNvSpPr/>
          <p:nvPr/>
        </p:nvSpPr>
        <p:spPr>
          <a:xfrm flipH="1">
            <a:off x="343613" y="2171700"/>
            <a:ext cx="4458549" cy="2084319"/>
          </a:xfrm>
          <a:prstGeom prst="roundRect">
            <a:avLst>
              <a:gd name="adj" fmla="val 6084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7" name="Rounded Rectangle 33">
            <a:extLst>
              <a:ext uri="{FF2B5EF4-FFF2-40B4-BE49-F238E27FC236}">
                <a16:creationId xmlns:a16="http://schemas.microsoft.com/office/drawing/2014/main" id="{C10F2AE6-E44C-987B-D458-4E15664DA91F}"/>
              </a:ext>
            </a:extLst>
          </p:cNvPr>
          <p:cNvSpPr/>
          <p:nvPr/>
        </p:nvSpPr>
        <p:spPr>
          <a:xfrm flipH="1">
            <a:off x="4855413" y="2162553"/>
            <a:ext cx="8658134" cy="6257547"/>
          </a:xfrm>
          <a:prstGeom prst="roundRect">
            <a:avLst>
              <a:gd name="adj" fmla="val 608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Rounded Rectangle 12">
            <a:extLst>
              <a:ext uri="{FF2B5EF4-FFF2-40B4-BE49-F238E27FC236}">
                <a16:creationId xmlns:a16="http://schemas.microsoft.com/office/drawing/2014/main" id="{4E6530A3-385F-2988-4530-B763C18A46CD}"/>
              </a:ext>
            </a:extLst>
          </p:cNvPr>
          <p:cNvSpPr/>
          <p:nvPr/>
        </p:nvSpPr>
        <p:spPr>
          <a:xfrm flipH="1">
            <a:off x="337335" y="6929142"/>
            <a:ext cx="4449408" cy="3236230"/>
          </a:xfrm>
          <a:prstGeom prst="roundRect">
            <a:avLst>
              <a:gd name="adj" fmla="val 608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solidFill>
                <a:schemeClr val="tx1"/>
              </a:solidFill>
            </a:endParaRPr>
          </a:p>
        </p:txBody>
      </p:sp>
      <p:sp>
        <p:nvSpPr>
          <p:cNvPr id="34" name="Rounded Rectangle 12">
            <a:extLst>
              <a:ext uri="{FF2B5EF4-FFF2-40B4-BE49-F238E27FC236}">
                <a16:creationId xmlns:a16="http://schemas.microsoft.com/office/drawing/2014/main" id="{34CB1A4B-05DD-886D-BBAF-FB3B4964A7BF}"/>
              </a:ext>
            </a:extLst>
          </p:cNvPr>
          <p:cNvSpPr/>
          <p:nvPr/>
        </p:nvSpPr>
        <p:spPr>
          <a:xfrm flipH="1">
            <a:off x="13692083" y="2199035"/>
            <a:ext cx="4252301" cy="2528891"/>
          </a:xfrm>
          <a:prstGeom prst="roundRect">
            <a:avLst>
              <a:gd name="adj" fmla="val 608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solidFill>
                <a:schemeClr val="tx1"/>
              </a:solidFill>
            </a:endParaRPr>
          </a:p>
        </p:txBody>
      </p:sp>
      <p:sp>
        <p:nvSpPr>
          <p:cNvPr id="35" name="Rounded Rectangle 9">
            <a:extLst>
              <a:ext uri="{FF2B5EF4-FFF2-40B4-BE49-F238E27FC236}">
                <a16:creationId xmlns:a16="http://schemas.microsoft.com/office/drawing/2014/main" id="{35CF529E-1912-0B40-8343-BF0A9324758C}"/>
              </a:ext>
            </a:extLst>
          </p:cNvPr>
          <p:cNvSpPr/>
          <p:nvPr/>
        </p:nvSpPr>
        <p:spPr>
          <a:xfrm flipH="1">
            <a:off x="343610" y="4330449"/>
            <a:ext cx="4449407" cy="2220670"/>
          </a:xfrm>
          <a:prstGeom prst="roundRect">
            <a:avLst>
              <a:gd name="adj" fmla="val 6084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 dirty="0">
              <a:solidFill>
                <a:schemeClr val="tx1"/>
              </a:solidFill>
            </a:endParaRPr>
          </a:p>
        </p:txBody>
      </p:sp>
      <p:sp>
        <p:nvSpPr>
          <p:cNvPr id="38" name="Rounded Rectangle 3">
            <a:extLst>
              <a:ext uri="{FF2B5EF4-FFF2-40B4-BE49-F238E27FC236}">
                <a16:creationId xmlns:a16="http://schemas.microsoft.com/office/drawing/2014/main" id="{EFFE39BC-8806-78AF-F96E-3979F6F9B191}"/>
              </a:ext>
            </a:extLst>
          </p:cNvPr>
          <p:cNvSpPr/>
          <p:nvPr/>
        </p:nvSpPr>
        <p:spPr>
          <a:xfrm flipH="1">
            <a:off x="13692079" y="4952166"/>
            <a:ext cx="4184439" cy="2337580"/>
          </a:xfrm>
          <a:prstGeom prst="roundRect">
            <a:avLst>
              <a:gd name="adj" fmla="val 6084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kern="0" dirty="0">
              <a:solidFill>
                <a:schemeClr val="tx1"/>
              </a:solidFill>
              <a:effectLst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800" dirty="0">
              <a:solidFill>
                <a:schemeClr val="tx1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algn="ctr"/>
            <a:endParaRPr lang="th-TH" sz="2400" dirty="0">
              <a:solidFill>
                <a:schemeClr val="tx1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algn="ctr"/>
            <a:r>
              <a:rPr lang="th-TH" sz="24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พัฒนาผู้ประกอบการชุมชน ไม่น้อยกว่า 50 ราย ที่ได้เข้าสู่ช่องทางการตลาดผลิตภัณฑ์ชุมชน</a:t>
            </a:r>
            <a:endParaRPr lang="en-US" sz="2400" dirty="0">
              <a:solidFill>
                <a:schemeClr val="tx1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FA9713D9-AFCC-AAC9-5978-19A3DF8D2C6A}"/>
              </a:ext>
            </a:extLst>
          </p:cNvPr>
          <p:cNvSpPr txBox="1"/>
          <p:nvPr/>
        </p:nvSpPr>
        <p:spPr>
          <a:xfrm>
            <a:off x="500886" y="2278280"/>
            <a:ext cx="4289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altLang="ko-KR" sz="4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มหาวิทยาลัยราชภัฏลำปาง</a:t>
            </a:r>
          </a:p>
          <a:p>
            <a:pPr algn="r"/>
            <a:r>
              <a:rPr lang="th-TH" altLang="ko-KR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ผู้ดำเนินโครงการ</a:t>
            </a:r>
            <a:endParaRPr lang="ko-KR" altLang="en-US" sz="44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0" name="กราฟิก 39" descr="อาคารเรียน">
            <a:extLst>
              <a:ext uri="{FF2B5EF4-FFF2-40B4-BE49-F238E27FC236}">
                <a16:creationId xmlns:a16="http://schemas.microsoft.com/office/drawing/2014/main" id="{E2080DDF-27FE-EF0B-C9F5-B964B2647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1961" y="2568902"/>
            <a:ext cx="1658384" cy="1708426"/>
          </a:xfrm>
          <a:prstGeom prst="rect">
            <a:avLst/>
          </a:prstGeom>
        </p:spPr>
      </p:pic>
      <p:pic>
        <p:nvPicPr>
          <p:cNvPr id="41" name="กราฟิก 40" descr="ริบบิ้น">
            <a:extLst>
              <a:ext uri="{FF2B5EF4-FFF2-40B4-BE49-F238E27FC236}">
                <a16:creationId xmlns:a16="http://schemas.microsoft.com/office/drawing/2014/main" id="{76525759-23A3-6909-1C1D-7F039A751D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70238" y="4488868"/>
            <a:ext cx="1297043" cy="1336180"/>
          </a:xfrm>
          <a:prstGeom prst="rect">
            <a:avLst/>
          </a:prstGeom>
        </p:spPr>
      </p:pic>
      <p:pic>
        <p:nvPicPr>
          <p:cNvPr id="44" name="กราฟิก 43" descr="หมวกปริญญา">
            <a:extLst>
              <a:ext uri="{FF2B5EF4-FFF2-40B4-BE49-F238E27FC236}">
                <a16:creationId xmlns:a16="http://schemas.microsoft.com/office/drawing/2014/main" id="{F66E6CB1-CF6F-2F65-C65C-E4EAEB5963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32472" y="2081494"/>
            <a:ext cx="1352112" cy="1392913"/>
          </a:xfrm>
          <a:prstGeom prst="rect">
            <a:avLst/>
          </a:prstGeom>
        </p:spPr>
      </p:pic>
      <p:pic>
        <p:nvPicPr>
          <p:cNvPr id="47" name="กราฟิก 46" descr="การเชื่อมต่อ">
            <a:extLst>
              <a:ext uri="{FF2B5EF4-FFF2-40B4-BE49-F238E27FC236}">
                <a16:creationId xmlns:a16="http://schemas.microsoft.com/office/drawing/2014/main" id="{39B813CC-A5F5-6A62-0D15-5AE16DA180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15613" y="6294864"/>
            <a:ext cx="1523682" cy="1569660"/>
          </a:xfrm>
          <a:prstGeom prst="rect">
            <a:avLst/>
          </a:prstGeom>
        </p:spPr>
      </p:pic>
      <p:pic>
        <p:nvPicPr>
          <p:cNvPr id="49" name="กราฟิก 48" descr="การประชุม">
            <a:extLst>
              <a:ext uri="{FF2B5EF4-FFF2-40B4-BE49-F238E27FC236}">
                <a16:creationId xmlns:a16="http://schemas.microsoft.com/office/drawing/2014/main" id="{D71B1D5F-1000-034E-EB1C-5974BED59E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225496" y="2753775"/>
            <a:ext cx="1669727" cy="1720111"/>
          </a:xfrm>
          <a:prstGeom prst="rect">
            <a:avLst/>
          </a:prstGeom>
        </p:spPr>
      </p:pic>
      <p:pic>
        <p:nvPicPr>
          <p:cNvPr id="50" name="กราฟิก 49" descr="มงกุฎ">
            <a:extLst>
              <a:ext uri="{FF2B5EF4-FFF2-40B4-BE49-F238E27FC236}">
                <a16:creationId xmlns:a16="http://schemas.microsoft.com/office/drawing/2014/main" id="{5942CC30-BD3C-27B1-0384-2A38EF7B27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42245" y="8442205"/>
            <a:ext cx="1674886" cy="1725426"/>
          </a:xfrm>
          <a:prstGeom prst="rect">
            <a:avLst/>
          </a:prstGeom>
        </p:spPr>
      </p:pic>
      <p:pic>
        <p:nvPicPr>
          <p:cNvPr id="52" name="กราฟิก 51" descr="การเติบโตของธุรกิจ">
            <a:extLst>
              <a:ext uri="{FF2B5EF4-FFF2-40B4-BE49-F238E27FC236}">
                <a16:creationId xmlns:a16="http://schemas.microsoft.com/office/drawing/2014/main" id="{02C8D624-D785-98C4-D3C0-085A9264A6E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576264" y="2278280"/>
            <a:ext cx="1819178" cy="1874071"/>
          </a:xfrm>
          <a:prstGeom prst="rect">
            <a:avLst/>
          </a:prstGeom>
        </p:spPr>
      </p:pic>
      <p:sp>
        <p:nvSpPr>
          <p:cNvPr id="53" name="กล่องข้อความ 52">
            <a:extLst>
              <a:ext uri="{FF2B5EF4-FFF2-40B4-BE49-F238E27FC236}">
                <a16:creationId xmlns:a16="http://schemas.microsoft.com/office/drawing/2014/main" id="{16D42B40-CCA6-0069-1C34-BCE681335755}"/>
              </a:ext>
            </a:extLst>
          </p:cNvPr>
          <p:cNvSpPr txBox="1"/>
          <p:nvPr/>
        </p:nvSpPr>
        <p:spPr>
          <a:xfrm>
            <a:off x="531853" y="4552360"/>
            <a:ext cx="36245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พื้นที่</a:t>
            </a:r>
            <a:r>
              <a:rPr lang="th-TH" altLang="ko-KR" sz="4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เข้าร่วมโครงการ</a:t>
            </a:r>
          </a:p>
          <a:p>
            <a:r>
              <a:rPr lang="en-US" altLang="ko-KR" sz="40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*2 </a:t>
            </a:r>
            <a:r>
              <a:rPr lang="th-TH" altLang="ko-KR" sz="40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จังหวัด</a:t>
            </a:r>
            <a:r>
              <a:rPr lang="en-US" altLang="ko-KR" sz="40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*</a:t>
            </a:r>
          </a:p>
          <a:p>
            <a:r>
              <a:rPr lang="th-TH" altLang="ko-KR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จังหวัดลำปางและลำพูน</a:t>
            </a:r>
            <a:endParaRPr lang="ko-KR" altLang="en-US" sz="40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798CEA0D-A571-BD64-ACAA-88A20D959B13}"/>
              </a:ext>
            </a:extLst>
          </p:cNvPr>
          <p:cNvSpPr txBox="1"/>
          <p:nvPr/>
        </p:nvSpPr>
        <p:spPr>
          <a:xfrm>
            <a:off x="6417131" y="2199035"/>
            <a:ext cx="4924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400" b="1" dirty="0">
                <a:solidFill>
                  <a:schemeClr val="accent6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หลักสูตรการพัฒนาทักษะ</a:t>
            </a:r>
          </a:p>
        </p:txBody>
      </p:sp>
      <p:sp>
        <p:nvSpPr>
          <p:cNvPr id="58" name="กล่องข้อความ 57">
            <a:extLst>
              <a:ext uri="{FF2B5EF4-FFF2-40B4-BE49-F238E27FC236}">
                <a16:creationId xmlns:a16="http://schemas.microsoft.com/office/drawing/2014/main" id="{4D291658-D7E3-5E70-D763-DD84AA395A4E}"/>
              </a:ext>
            </a:extLst>
          </p:cNvPr>
          <p:cNvSpPr txBox="1"/>
          <p:nvPr/>
        </p:nvSpPr>
        <p:spPr>
          <a:xfrm>
            <a:off x="4993498" y="3158771"/>
            <a:ext cx="851849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245110" indent="-457200">
              <a:buFont typeface="+mj-lt"/>
              <a:buAutoNum type="arabicParenR"/>
            </a:pPr>
            <a:r>
              <a:rPr lang="th-TH" sz="24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หลักสูตรการวิเคราะห์ค่างานเพื่อกำหนดระดับ</a:t>
            </a:r>
            <a:r>
              <a:rPr lang="th-TH" sz="2400" b="1" kern="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ตำแหน่งที่สูงขึ้น </a:t>
            </a:r>
          </a:p>
          <a:p>
            <a:pPr marL="457200" marR="245110" indent="-457200">
              <a:buFont typeface="+mj-lt"/>
              <a:buAutoNum type="arabicParenR"/>
            </a:pPr>
            <a:r>
              <a:rPr lang="th-TH" sz="2400" b="1" kern="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การถ่ายทอดประสบการณ์สู่ตำแหน่งทางวิชาการ</a:t>
            </a:r>
          </a:p>
          <a:p>
            <a:pPr marL="457200" marR="245110" indent="-457200">
              <a:buFont typeface="+mj-lt"/>
              <a:buAutoNum type="arabicParenR"/>
            </a:pPr>
            <a:r>
              <a:rPr lang="th-TH" sz="2400" b="1" kern="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หลักสูตร </a:t>
            </a:r>
            <a:r>
              <a:rPr lang="en-US" sz="2400" b="1" kern="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AUN-QA : Start to Sustain</a:t>
            </a:r>
            <a:endParaRPr lang="en-US" sz="2400" b="1" kern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marR="245110" indent="-457200">
              <a:buFont typeface="+mj-lt"/>
              <a:buAutoNum type="arabicParenR"/>
            </a:pPr>
            <a:r>
              <a:rPr lang="th-TH" sz="24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หลักสูตรการแก้ปัญหาและตัดสินใจอย่างเป็นระบบ </a:t>
            </a:r>
            <a:r>
              <a:rPr lang="th-TH" sz="2400" b="1" kern="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"</a:t>
            </a:r>
            <a:r>
              <a:rPr lang="en-US" sz="2400" b="1" kern="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POWERFUL THINKING PROCESS“</a:t>
            </a:r>
            <a:endParaRPr lang="th-TH" sz="2400" b="1" kern="0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457200" marR="245110" indent="-457200">
              <a:buFont typeface="+mj-lt"/>
              <a:buAutoNum type="arabicParenR"/>
            </a:pPr>
            <a:r>
              <a:rPr lang="th-TH" sz="2400" b="1" i="0" u="none" strike="noStrike" kern="120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หลักสูตร “การออกแบบและใช้งานจอ </a:t>
            </a:r>
            <a:r>
              <a:rPr lang="en-US" sz="2400" b="1" i="0" u="none" strike="noStrike" kern="120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HMI Basic GOT”</a:t>
            </a:r>
            <a:endParaRPr lang="th-TH" sz="2400" b="1" i="0" u="none" strike="noStrike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th-TH" sz="2400" b="1" i="0" u="none" strike="noStrike" kern="120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การบริหารการขายสินค้าออนไลน์ด้วย </a:t>
            </a:r>
            <a:r>
              <a:rPr lang="en-US" sz="2400" b="1" i="0" u="none" strike="noStrike" kern="120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Line Official Account</a:t>
            </a:r>
            <a:endParaRPr lang="th-TH" sz="2400" b="1" i="0" u="none" strike="noStrike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th-TH" sz="2400" b="1" i="0" u="none" strike="noStrike" kern="120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การขายสินค้าออนไลน์ด้วย </a:t>
            </a:r>
            <a:r>
              <a:rPr lang="en-US" sz="2400" b="1" i="0" u="none" strike="noStrike" kern="120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TikTok</a:t>
            </a:r>
            <a:endParaRPr lang="th-TH" sz="2400" b="1" i="0" u="none" strike="noStrike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th-TH" sz="2400" b="1" i="0" u="none" strike="noStrike" kern="120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พื้นฐานแบ</a:t>
            </a:r>
            <a:r>
              <a:rPr lang="th-TH" sz="2400" b="1" i="0" u="none" strike="noStrike" kern="1200" dirty="0" err="1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ริ่งส์</a:t>
            </a:r>
            <a:r>
              <a:rPr lang="th-TH" sz="2400" b="1" i="0" u="none" strike="noStrike" kern="120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ในงานอุตสาหกรรมทั่วไป</a:t>
            </a:r>
            <a:endParaRPr lang="th-TH" sz="2400" b="1" i="0" u="none" strike="noStrike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th-TH" sz="2400" b="1" kern="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หลักสูตรอบรมแพลตฟอร์มการตลาดออนไลน์ครบวงจรสำหรับผลิตภัณฑ์ชุมชนแบบยั่งยื</a:t>
            </a:r>
            <a:r>
              <a:rPr lang="th-TH" sz="2400" b="1" kern="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น</a:t>
            </a:r>
          </a:p>
          <a:p>
            <a:pPr marL="457200" marR="245110" indent="-457200">
              <a:buFont typeface="+mj-lt"/>
              <a:buAutoNum type="arabicParenR"/>
            </a:pPr>
            <a:r>
              <a:rPr lang="th-TH" sz="2400" b="1" kern="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หลักสูตรการพัฒนาศักยภาพผู้ประกอบการผลิตภัณฑ์ชุมชนสู่การประกอบกิจการวิสาหกิจเพื่อสังคม  หัวข้อ “การบริหารจัดการองค์กรสู่ความยั่งยืน”</a:t>
            </a:r>
          </a:p>
          <a:p>
            <a:pPr marL="457200" marR="245110" indent="-457200">
              <a:buFont typeface="+mj-lt"/>
              <a:buAutoNum type="arabicParenR"/>
            </a:pPr>
            <a:r>
              <a:rPr lang="th-TH" sz="24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อบรมเชิงปฏิบัติการด้านการตลาดออนไลน์ให้แก่ผู้ประกอบการ ร้านค้า วิสาหกิจชุมชนในจังหวัดลำปาง</a:t>
            </a:r>
            <a:endParaRPr lang="th-TH" sz="2400" b="1" kern="0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457200" marR="245110" indent="-457200">
              <a:buFont typeface="+mj-lt"/>
              <a:buAutoNum type="arabicParenR"/>
            </a:pPr>
            <a:endParaRPr lang="th-TH" sz="2400" b="1" i="0" u="none" strike="noStrike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2" name="กล่องข้อความ 61">
            <a:extLst>
              <a:ext uri="{FF2B5EF4-FFF2-40B4-BE49-F238E27FC236}">
                <a16:creationId xmlns:a16="http://schemas.microsoft.com/office/drawing/2014/main" id="{BFBD989B-0D68-45D9-CF97-D8DC7EE666EB}"/>
              </a:ext>
            </a:extLst>
          </p:cNvPr>
          <p:cNvSpPr txBox="1"/>
          <p:nvPr/>
        </p:nvSpPr>
        <p:spPr>
          <a:xfrm>
            <a:off x="381001" y="6819900"/>
            <a:ext cx="318923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หน่วยงาน</a:t>
            </a:r>
          </a:p>
          <a:p>
            <a:r>
              <a:rPr lang="th-TH" sz="40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การมีส่วนร่วมของประชากร</a:t>
            </a:r>
          </a:p>
          <a:p>
            <a:r>
              <a:rPr lang="th-TH" sz="40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กลุ่มเป้าหมายและภาคีเครือข่าย</a:t>
            </a:r>
          </a:p>
        </p:txBody>
      </p:sp>
      <p:sp>
        <p:nvSpPr>
          <p:cNvPr id="65" name="กล่องข้อความ 64">
            <a:extLst>
              <a:ext uri="{FF2B5EF4-FFF2-40B4-BE49-F238E27FC236}">
                <a16:creationId xmlns:a16="http://schemas.microsoft.com/office/drawing/2014/main" id="{6146ABBD-2F67-B9E9-D0D2-360C4413A890}"/>
              </a:ext>
            </a:extLst>
          </p:cNvPr>
          <p:cNvSpPr txBox="1"/>
          <p:nvPr/>
        </p:nvSpPr>
        <p:spPr>
          <a:xfrm>
            <a:off x="13711602" y="2171700"/>
            <a:ext cx="42327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i="0" dirty="0">
                <a:solidFill>
                  <a:srgbClr val="000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ผลการมีส่วนร่วมในโครงการและการมีส่วนร่วมในแก้ปัญหา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6" name="กล่องข้อความ 65">
            <a:extLst>
              <a:ext uri="{FF2B5EF4-FFF2-40B4-BE49-F238E27FC236}">
                <a16:creationId xmlns:a16="http://schemas.microsoft.com/office/drawing/2014/main" id="{D78548BE-F2FE-E7CD-BFA2-BAD722B532DE}"/>
              </a:ext>
            </a:extLst>
          </p:cNvPr>
          <p:cNvSpPr txBox="1"/>
          <p:nvPr/>
        </p:nvSpPr>
        <p:spPr>
          <a:xfrm>
            <a:off x="13711602" y="3201824"/>
            <a:ext cx="31373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ร่วมคิด </a:t>
            </a:r>
            <a:r>
              <a:rPr lang="en-US" sz="32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100 %</a:t>
            </a:r>
          </a:p>
          <a:p>
            <a:r>
              <a:rPr lang="th-TH" sz="32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ร่วมปฏิบัติ </a:t>
            </a:r>
            <a:r>
              <a:rPr lang="en-US" sz="32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100 %</a:t>
            </a:r>
            <a:endParaRPr lang="th-TH" sz="3200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32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ร่วมรับผลประโยชน์ </a:t>
            </a:r>
            <a:r>
              <a:rPr lang="en-US" sz="32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100 %</a:t>
            </a:r>
            <a:endParaRPr lang="th-TH" sz="3200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8" name="กล่องข้อความ 77">
            <a:extLst>
              <a:ext uri="{FF2B5EF4-FFF2-40B4-BE49-F238E27FC236}">
                <a16:creationId xmlns:a16="http://schemas.microsoft.com/office/drawing/2014/main" id="{67FEA98A-366A-2875-E67E-A44AFD32C085}"/>
              </a:ext>
            </a:extLst>
          </p:cNvPr>
          <p:cNvSpPr txBox="1"/>
          <p:nvPr/>
        </p:nvSpPr>
        <p:spPr>
          <a:xfrm>
            <a:off x="13716000" y="9791700"/>
            <a:ext cx="420326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 ณ กันยายน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2566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9" name="กราฟิก 78" descr="ของขวัญ">
            <a:extLst>
              <a:ext uri="{FF2B5EF4-FFF2-40B4-BE49-F238E27FC236}">
                <a16:creationId xmlns:a16="http://schemas.microsoft.com/office/drawing/2014/main" id="{0BBD798F-4711-4708-64FE-FEF5E376BB7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360866" y="5511188"/>
            <a:ext cx="800638" cy="824797"/>
          </a:xfrm>
          <a:prstGeom prst="rect">
            <a:avLst/>
          </a:prstGeom>
        </p:spPr>
      </p:pic>
      <p:grpSp>
        <p:nvGrpSpPr>
          <p:cNvPr id="81" name="กลุ่ม 80">
            <a:extLst>
              <a:ext uri="{FF2B5EF4-FFF2-40B4-BE49-F238E27FC236}">
                <a16:creationId xmlns:a16="http://schemas.microsoft.com/office/drawing/2014/main" id="{99CF3E08-1C15-09E8-B964-5D3A3549DC97}"/>
              </a:ext>
            </a:extLst>
          </p:cNvPr>
          <p:cNvGrpSpPr/>
          <p:nvPr/>
        </p:nvGrpSpPr>
        <p:grpSpPr>
          <a:xfrm>
            <a:off x="307167" y="470"/>
            <a:ext cx="7008033" cy="1845889"/>
            <a:chOff x="782761" y="750865"/>
            <a:chExt cx="5346503" cy="1440761"/>
          </a:xfrm>
        </p:grpSpPr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C6966127-012C-8B19-A53B-84D26321F271}"/>
                </a:ext>
              </a:extLst>
            </p:cNvPr>
            <p:cNvSpPr/>
            <p:nvPr/>
          </p:nvSpPr>
          <p:spPr>
            <a:xfrm>
              <a:off x="3276600" y="950330"/>
              <a:ext cx="908769" cy="1198439"/>
            </a:xfrm>
            <a:custGeom>
              <a:avLst/>
              <a:gdLst/>
              <a:ahLst/>
              <a:cxnLst/>
              <a:rect l="l" t="t" r="r" b="b"/>
              <a:pathLst>
                <a:path w="1363153" h="1797658">
                  <a:moveTo>
                    <a:pt x="0" y="0"/>
                  </a:moveTo>
                  <a:lnTo>
                    <a:pt x="1363153" y="0"/>
                  </a:lnTo>
                  <a:lnTo>
                    <a:pt x="1363153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83" name="Freeform 37">
              <a:extLst>
                <a:ext uri="{FF2B5EF4-FFF2-40B4-BE49-F238E27FC236}">
                  <a16:creationId xmlns:a16="http://schemas.microsoft.com/office/drawing/2014/main" id="{2468A43F-164F-3AB0-A8D4-5D1F2730A442}"/>
                </a:ext>
              </a:extLst>
            </p:cNvPr>
            <p:cNvSpPr/>
            <p:nvPr/>
          </p:nvSpPr>
          <p:spPr>
            <a:xfrm>
              <a:off x="2057400" y="881006"/>
              <a:ext cx="990376" cy="1198439"/>
            </a:xfrm>
            <a:custGeom>
              <a:avLst/>
              <a:gdLst/>
              <a:ahLst/>
              <a:cxnLst/>
              <a:rect l="l" t="t" r="r" b="b"/>
              <a:pathLst>
                <a:path w="1485564" h="1797658">
                  <a:moveTo>
                    <a:pt x="0" y="0"/>
                  </a:moveTo>
                  <a:lnTo>
                    <a:pt x="1485565" y="0"/>
                  </a:lnTo>
                  <a:lnTo>
                    <a:pt x="1485565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84" name="Freeform 38">
              <a:extLst>
                <a:ext uri="{FF2B5EF4-FFF2-40B4-BE49-F238E27FC236}">
                  <a16:creationId xmlns:a16="http://schemas.microsoft.com/office/drawing/2014/main" id="{C848B348-6BFA-7B93-71C3-0682F3EDA792}"/>
                </a:ext>
              </a:extLst>
            </p:cNvPr>
            <p:cNvSpPr/>
            <p:nvPr/>
          </p:nvSpPr>
          <p:spPr>
            <a:xfrm>
              <a:off x="782761" y="881005"/>
              <a:ext cx="1198439" cy="1310621"/>
            </a:xfrm>
            <a:custGeom>
              <a:avLst/>
              <a:gdLst/>
              <a:ahLst/>
              <a:cxnLst/>
              <a:rect l="l" t="t" r="r" b="b"/>
              <a:pathLst>
                <a:path w="1797658" h="1797658">
                  <a:moveTo>
                    <a:pt x="0" y="0"/>
                  </a:moveTo>
                  <a:lnTo>
                    <a:pt x="1797657" y="0"/>
                  </a:lnTo>
                  <a:lnTo>
                    <a:pt x="1797657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pic>
          <p:nvPicPr>
            <p:cNvPr id="85" name="รูปภาพ 84">
              <a:extLst>
                <a:ext uri="{FF2B5EF4-FFF2-40B4-BE49-F238E27FC236}">
                  <a16:creationId xmlns:a16="http://schemas.microsoft.com/office/drawing/2014/main" id="{4BE5B574-803F-7FF9-BCD4-335A610FB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750865"/>
              <a:ext cx="1785864" cy="1399560"/>
            </a:xfrm>
            <a:prstGeom prst="rect">
              <a:avLst/>
            </a:prstGeom>
          </p:spPr>
        </p:pic>
      </p:grp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6C069DAA-4334-1E7C-32FA-53A54F5736A9}"/>
              </a:ext>
            </a:extLst>
          </p:cNvPr>
          <p:cNvSpPr/>
          <p:nvPr/>
        </p:nvSpPr>
        <p:spPr>
          <a:xfrm flipH="1">
            <a:off x="13711602" y="7429500"/>
            <a:ext cx="4164916" cy="2310886"/>
          </a:xfrm>
          <a:prstGeom prst="roundRect">
            <a:avLst>
              <a:gd name="adj" fmla="val 6084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kern="0" dirty="0">
              <a:solidFill>
                <a:schemeClr val="tx1"/>
              </a:solidFill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000" kern="0" dirty="0">
              <a:solidFill>
                <a:schemeClr val="tx1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000" kern="0" dirty="0">
              <a:solidFill>
                <a:schemeClr val="tx1"/>
              </a:solidFill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000" kern="0" dirty="0">
              <a:solidFill>
                <a:schemeClr val="tx1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000" kern="0" dirty="0">
              <a:solidFill>
                <a:schemeClr val="tx1"/>
              </a:solidFill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000" kern="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พัฒนาผู้ประกอบการ </a:t>
            </a:r>
            <a:r>
              <a:rPr lang="en-US" sz="2000" kern="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SME </a:t>
            </a:r>
            <a:r>
              <a:rPr lang="th-TH" sz="2000" kern="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ไม่น้อยกว่า </a:t>
            </a:r>
            <a:r>
              <a:rPr lang="en-US" sz="2000" kern="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50 </a:t>
            </a:r>
            <a:r>
              <a:rPr lang="th-TH" sz="2000" kern="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รายที่ได้รับการพัฒนาศักยภาพด้านการบริหารจัดการธุรกิจ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67C4753A-9858-CD8E-1C19-54EE7F811729}"/>
              </a:ext>
            </a:extLst>
          </p:cNvPr>
          <p:cNvSpPr txBox="1"/>
          <p:nvPr/>
        </p:nvSpPr>
        <p:spPr>
          <a:xfrm>
            <a:off x="13646461" y="5021386"/>
            <a:ext cx="432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ผู้ประกอบการชุมชนเข้าสู่ตลาดชุมชน</a:t>
            </a:r>
            <a:endParaRPr lang="th-TH" sz="3200" b="1" dirty="0">
              <a:solidFill>
                <a:schemeClr val="accent6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2A9D3E4B-B511-2539-B022-7D10617059B4}"/>
              </a:ext>
            </a:extLst>
          </p:cNvPr>
          <p:cNvSpPr txBox="1"/>
          <p:nvPr/>
        </p:nvSpPr>
        <p:spPr>
          <a:xfrm>
            <a:off x="15320205" y="5509408"/>
            <a:ext cx="17968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54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50 ราย </a:t>
            </a:r>
            <a:endParaRPr lang="th-TH" sz="5400" b="1" dirty="0"/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CA7B1E60-E1F2-E733-B6B9-DB832223FED9}"/>
              </a:ext>
            </a:extLst>
          </p:cNvPr>
          <p:cNvSpPr txBox="1"/>
          <p:nvPr/>
        </p:nvSpPr>
        <p:spPr>
          <a:xfrm>
            <a:off x="13747497" y="7513986"/>
            <a:ext cx="40299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b="1" kern="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ด้านการบริหารจัดการธุรกิจ </a:t>
            </a:r>
            <a:r>
              <a:rPr lang="en-US" sz="3200" b="1" kern="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SME</a:t>
            </a:r>
            <a:endParaRPr lang="th-TH" sz="5400" b="1" dirty="0">
              <a:solidFill>
                <a:schemeClr val="accent6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2" name="กราฟิก 31" descr="ของขวัญ">
            <a:extLst>
              <a:ext uri="{FF2B5EF4-FFF2-40B4-BE49-F238E27FC236}">
                <a16:creationId xmlns:a16="http://schemas.microsoft.com/office/drawing/2014/main" id="{2206C342-679F-9836-C807-2A6B211DD18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465042" y="8047273"/>
            <a:ext cx="800638" cy="824797"/>
          </a:xfrm>
          <a:prstGeom prst="rect">
            <a:avLst/>
          </a:prstGeom>
        </p:spPr>
      </p:pic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F252D4E0-B36A-01B7-46DA-3E125D9CBB6B}"/>
              </a:ext>
            </a:extLst>
          </p:cNvPr>
          <p:cNvSpPr txBox="1"/>
          <p:nvPr/>
        </p:nvSpPr>
        <p:spPr>
          <a:xfrm>
            <a:off x="15424381" y="8045493"/>
            <a:ext cx="17968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54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50 ราย </a:t>
            </a:r>
            <a:endParaRPr lang="th-TH" sz="5400" b="1" dirty="0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B3BFBC49-23B7-EA7D-4880-953945BBFE3C}"/>
              </a:ext>
            </a:extLst>
          </p:cNvPr>
          <p:cNvSpPr txBox="1"/>
          <p:nvPr/>
        </p:nvSpPr>
        <p:spPr>
          <a:xfrm>
            <a:off x="9190882" y="8626678"/>
            <a:ext cx="4203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ysClr val="windowText" lastClr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ผู้ประกอบการที่เข้าร่วมโครงการ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F940038A-5319-F878-3B37-A6A5C334BF65}"/>
              </a:ext>
            </a:extLst>
          </p:cNvPr>
          <p:cNvSpPr txBox="1"/>
          <p:nvPr/>
        </p:nvSpPr>
        <p:spPr>
          <a:xfrm>
            <a:off x="10123934" y="9071408"/>
            <a:ext cx="30494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00B0F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</a:t>
            </a:r>
            <a:r>
              <a:rPr lang="en-US" sz="7200" b="1" dirty="0">
                <a:solidFill>
                  <a:srgbClr val="00B0F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0</a:t>
            </a:r>
            <a:r>
              <a:rPr lang="th-TH" sz="7200" b="1" dirty="0">
                <a:solidFill>
                  <a:srgbClr val="00B0F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0 ราย </a:t>
            </a:r>
            <a:endParaRPr lang="th-TH" sz="7200" b="1" dirty="0">
              <a:solidFill>
                <a:srgbClr val="00B0F0"/>
              </a:solidFill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0398EFFD-7EF6-A941-BF97-B6C98B720805}"/>
              </a:ext>
            </a:extLst>
          </p:cNvPr>
          <p:cNvSpPr txBox="1"/>
          <p:nvPr/>
        </p:nvSpPr>
        <p:spPr>
          <a:xfrm>
            <a:off x="6766819" y="8612376"/>
            <a:ext cx="10245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10</a:t>
            </a:r>
            <a:r>
              <a:rPr lang="en-US" sz="54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3</a:t>
            </a:r>
            <a:r>
              <a:rPr lang="th-TH" sz="54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th-TH" sz="5400" b="1" dirty="0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618FF700-CEC1-8959-2278-6BF6761D434B}"/>
              </a:ext>
            </a:extLst>
          </p:cNvPr>
          <p:cNvSpPr txBox="1"/>
          <p:nvPr/>
        </p:nvSpPr>
        <p:spPr>
          <a:xfrm>
            <a:off x="6542634" y="9430077"/>
            <a:ext cx="17155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b="1" dirty="0">
                <a:solidFill>
                  <a:sysClr val="windowText" lastClr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ผลิตภัณฑ์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2D16C94D-F9DB-B3C0-2928-B6E9EC764A79}"/>
              </a:ext>
            </a:extLst>
          </p:cNvPr>
          <p:cNvSpPr txBox="1"/>
          <p:nvPr/>
        </p:nvSpPr>
        <p:spPr>
          <a:xfrm>
            <a:off x="2562039" y="7898006"/>
            <a:ext cx="25966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799 </a:t>
            </a:r>
            <a:r>
              <a:rPr lang="th-TH" sz="7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คน</a:t>
            </a: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8D064B07-A0C6-EF3B-5033-3C535963568B}"/>
              </a:ext>
            </a:extLst>
          </p:cNvPr>
          <p:cNvSpPr txBox="1"/>
          <p:nvPr/>
        </p:nvSpPr>
        <p:spPr>
          <a:xfrm>
            <a:off x="1298902" y="9258960"/>
            <a:ext cx="3367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54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20 </a:t>
            </a:r>
            <a:r>
              <a:rPr lang="th-TH" sz="54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เครือข่าย</a:t>
            </a:r>
          </a:p>
        </p:txBody>
      </p:sp>
    </p:spTree>
    <p:extLst>
      <p:ext uri="{BB962C8B-B14F-4D97-AF65-F5344CB8AC3E}">
        <p14:creationId xmlns:p14="http://schemas.microsoft.com/office/powerpoint/2010/main" val="1598171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EF0D1035-C18C-9422-BC8F-FBEF429E526C}"/>
              </a:ext>
            </a:extLst>
          </p:cNvPr>
          <p:cNvGrpSpPr/>
          <p:nvPr/>
        </p:nvGrpSpPr>
        <p:grpSpPr>
          <a:xfrm>
            <a:off x="-1" y="0"/>
            <a:ext cx="18288001" cy="1275715"/>
            <a:chOff x="-1" y="0"/>
            <a:chExt cx="18288001" cy="1275715"/>
          </a:xfrm>
        </p:grpSpPr>
        <p:sp>
          <p:nvSpPr>
            <p:cNvPr id="2" name="Rectangle 3">
              <a:extLst>
                <a:ext uri="{FF2B5EF4-FFF2-40B4-BE49-F238E27FC236}">
                  <a16:creationId xmlns:a16="http://schemas.microsoft.com/office/drawing/2014/main" id="{5879BCB7-E891-BB50-6F73-C87370F3D679}"/>
                </a:ext>
              </a:extLst>
            </p:cNvPr>
            <p:cNvSpPr/>
            <p:nvPr/>
          </p:nvSpPr>
          <p:spPr>
            <a:xfrm>
              <a:off x="-1" y="0"/>
              <a:ext cx="18288001" cy="117546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46684450-D200-A0C4-3523-5C88B6B710B4}"/>
                </a:ext>
              </a:extLst>
            </p:cNvPr>
            <p:cNvSpPr/>
            <p:nvPr/>
          </p:nvSpPr>
          <p:spPr>
            <a:xfrm>
              <a:off x="10328015" y="75386"/>
              <a:ext cx="763783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h-TH" sz="3600" b="1" dirty="0">
                  <a:solidFill>
                    <a:sysClr val="windowText" lastClr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รายงานความก้าวหน้าการดำเนินงานโครงการ รอบ 6 เดือน</a:t>
              </a:r>
            </a:p>
            <a:p>
              <a:pPr algn="r"/>
              <a:r>
                <a:rPr lang="th-TH" sz="3600" b="1" dirty="0">
                  <a:solidFill>
                    <a:sysClr val="windowText" lastClr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โดย มหาวิทยาลัยราชภัฏลำปาง</a:t>
              </a:r>
            </a:p>
          </p:txBody>
        </p:sp>
        <p:grpSp>
          <p:nvGrpSpPr>
            <p:cNvPr id="8" name="กลุ่ม 7">
              <a:extLst>
                <a:ext uri="{FF2B5EF4-FFF2-40B4-BE49-F238E27FC236}">
                  <a16:creationId xmlns:a16="http://schemas.microsoft.com/office/drawing/2014/main" id="{4E409076-62A5-FCFB-6077-B2C70F95933B}"/>
                </a:ext>
              </a:extLst>
            </p:cNvPr>
            <p:cNvGrpSpPr/>
            <p:nvPr/>
          </p:nvGrpSpPr>
          <p:grpSpPr>
            <a:xfrm>
              <a:off x="259841" y="198178"/>
              <a:ext cx="1523999" cy="774963"/>
              <a:chOff x="152401" y="819052"/>
              <a:chExt cx="3575702" cy="1924468"/>
            </a:xfrm>
          </p:grpSpPr>
          <p:sp>
            <p:nvSpPr>
              <p:cNvPr id="11" name="Freeform 37">
                <a:extLst>
                  <a:ext uri="{FF2B5EF4-FFF2-40B4-BE49-F238E27FC236}">
                    <a16:creationId xmlns:a16="http://schemas.microsoft.com/office/drawing/2014/main" id="{3FF8BD58-36E5-377F-1B4C-114C9BC21D2E}"/>
                  </a:ext>
                </a:extLst>
              </p:cNvPr>
              <p:cNvSpPr/>
              <p:nvPr/>
            </p:nvSpPr>
            <p:spPr>
              <a:xfrm>
                <a:off x="2164630" y="819052"/>
                <a:ext cx="1563473" cy="1924468"/>
              </a:xfrm>
              <a:custGeom>
                <a:avLst/>
                <a:gdLst/>
                <a:ahLst/>
                <a:cxnLst/>
                <a:rect l="l" t="t" r="r" b="b"/>
                <a:pathLst>
                  <a:path w="1485564" h="1797658">
                    <a:moveTo>
                      <a:pt x="0" y="0"/>
                    </a:moveTo>
                    <a:lnTo>
                      <a:pt x="1485565" y="0"/>
                    </a:lnTo>
                    <a:lnTo>
                      <a:pt x="1485565" y="1797658"/>
                    </a:lnTo>
                    <a:lnTo>
                      <a:pt x="0" y="17976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4" name="Freeform 38">
                <a:extLst>
                  <a:ext uri="{FF2B5EF4-FFF2-40B4-BE49-F238E27FC236}">
                    <a16:creationId xmlns:a16="http://schemas.microsoft.com/office/drawing/2014/main" id="{55EDB13F-1085-505C-E8E2-104CFF12724E}"/>
                  </a:ext>
                </a:extLst>
              </p:cNvPr>
              <p:cNvSpPr/>
              <p:nvPr/>
            </p:nvSpPr>
            <p:spPr>
              <a:xfrm>
                <a:off x="152401" y="819052"/>
                <a:ext cx="1891935" cy="1924468"/>
              </a:xfrm>
              <a:custGeom>
                <a:avLst/>
                <a:gdLst/>
                <a:ahLst/>
                <a:cxnLst/>
                <a:rect l="l" t="t" r="r" b="b"/>
                <a:pathLst>
                  <a:path w="1797658" h="1797658">
                    <a:moveTo>
                      <a:pt x="0" y="0"/>
                    </a:moveTo>
                    <a:lnTo>
                      <a:pt x="1797657" y="0"/>
                    </a:lnTo>
                    <a:lnTo>
                      <a:pt x="1797657" y="1797658"/>
                    </a:lnTo>
                    <a:lnTo>
                      <a:pt x="0" y="17976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15" name="กลุ่ม 14">
              <a:extLst>
                <a:ext uri="{FF2B5EF4-FFF2-40B4-BE49-F238E27FC236}">
                  <a16:creationId xmlns:a16="http://schemas.microsoft.com/office/drawing/2014/main" id="{A7022DEA-8583-4E15-ECC3-7F817964745C}"/>
                </a:ext>
              </a:extLst>
            </p:cNvPr>
            <p:cNvGrpSpPr/>
            <p:nvPr/>
          </p:nvGrpSpPr>
          <p:grpSpPr>
            <a:xfrm>
              <a:off x="2068570" y="44856"/>
              <a:ext cx="1937881" cy="952500"/>
              <a:chOff x="13784597" y="0"/>
              <a:chExt cx="4503403" cy="2247430"/>
            </a:xfrm>
          </p:grpSpPr>
          <p:sp>
            <p:nvSpPr>
              <p:cNvPr id="16" name="Freeform 36">
                <a:extLst>
                  <a:ext uri="{FF2B5EF4-FFF2-40B4-BE49-F238E27FC236}">
                    <a16:creationId xmlns:a16="http://schemas.microsoft.com/office/drawing/2014/main" id="{3F9EBA20-CC2A-0BE6-025E-ABB5D5E4583A}"/>
                  </a:ext>
                </a:extLst>
              </p:cNvPr>
              <p:cNvSpPr/>
              <p:nvPr/>
            </p:nvSpPr>
            <p:spPr>
              <a:xfrm>
                <a:off x="13784597" y="320303"/>
                <a:ext cx="1434643" cy="1924468"/>
              </a:xfrm>
              <a:custGeom>
                <a:avLst/>
                <a:gdLst/>
                <a:ahLst/>
                <a:cxnLst/>
                <a:rect l="l" t="t" r="r" b="b"/>
                <a:pathLst>
                  <a:path w="1363153" h="1797658">
                    <a:moveTo>
                      <a:pt x="0" y="0"/>
                    </a:moveTo>
                    <a:lnTo>
                      <a:pt x="1363153" y="0"/>
                    </a:lnTo>
                    <a:lnTo>
                      <a:pt x="1363153" y="1797658"/>
                    </a:lnTo>
                    <a:lnTo>
                      <a:pt x="0" y="17976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pic>
            <p:nvPicPr>
              <p:cNvPr id="25" name="รูปภาพ 24">
                <a:extLst>
                  <a:ext uri="{FF2B5EF4-FFF2-40B4-BE49-F238E27FC236}">
                    <a16:creationId xmlns:a16="http://schemas.microsoft.com/office/drawing/2014/main" id="{769DE9F8-DE97-1126-7F39-E962643D15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68717" y="0"/>
                <a:ext cx="2819283" cy="2247430"/>
              </a:xfrm>
              <a:prstGeom prst="rect">
                <a:avLst/>
              </a:prstGeom>
            </p:spPr>
          </p:pic>
        </p:grpSp>
      </p:grpSp>
      <p:sp>
        <p:nvSpPr>
          <p:cNvPr id="3" name="Rounded Rectangle 2"/>
          <p:cNvSpPr/>
          <p:nvPr/>
        </p:nvSpPr>
        <p:spPr>
          <a:xfrm>
            <a:off x="381000" y="1771650"/>
            <a:ext cx="17526000" cy="8153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grpSp>
        <p:nvGrpSpPr>
          <p:cNvPr id="9" name="Google Shape;598;p12"/>
          <p:cNvGrpSpPr/>
          <p:nvPr/>
        </p:nvGrpSpPr>
        <p:grpSpPr>
          <a:xfrm>
            <a:off x="2009379" y="1041461"/>
            <a:ext cx="1123842" cy="909684"/>
            <a:chOff x="6632617" y="756954"/>
            <a:chExt cx="1961330" cy="1587582"/>
          </a:xfrm>
        </p:grpSpPr>
        <p:sp>
          <p:nvSpPr>
            <p:cNvPr id="10" name="Google Shape;599;p12"/>
            <p:cNvSpPr/>
            <p:nvPr/>
          </p:nvSpPr>
          <p:spPr>
            <a:xfrm>
              <a:off x="7119851" y="756954"/>
              <a:ext cx="951898" cy="1071846"/>
            </a:xfrm>
            <a:custGeom>
              <a:avLst/>
              <a:gdLst/>
              <a:ahLst/>
              <a:cxnLst/>
              <a:rect l="l" t="t" r="r" b="b"/>
              <a:pathLst>
                <a:path w="951898" h="1071846" extrusionOk="0">
                  <a:moveTo>
                    <a:pt x="190990" y="0"/>
                  </a:moveTo>
                  <a:cubicBezTo>
                    <a:pt x="381111" y="0"/>
                    <a:pt x="570854" y="0"/>
                    <a:pt x="760975" y="0"/>
                  </a:cubicBezTo>
                  <a:cubicBezTo>
                    <a:pt x="765132" y="672"/>
                    <a:pt x="769668" y="1680"/>
                    <a:pt x="773826" y="2016"/>
                  </a:cubicBezTo>
                  <a:cubicBezTo>
                    <a:pt x="882683" y="17804"/>
                    <a:pt x="958277" y="103465"/>
                    <a:pt x="951474" y="202563"/>
                  </a:cubicBezTo>
                  <a:cubicBezTo>
                    <a:pt x="944670" y="297294"/>
                    <a:pt x="855090" y="373213"/>
                    <a:pt x="746234" y="375565"/>
                  </a:cubicBezTo>
                  <a:cubicBezTo>
                    <a:pt x="713350" y="376236"/>
                    <a:pt x="680467" y="375901"/>
                    <a:pt x="647960" y="375901"/>
                  </a:cubicBezTo>
                  <a:cubicBezTo>
                    <a:pt x="644181" y="375901"/>
                    <a:pt x="640779" y="375901"/>
                    <a:pt x="635865" y="375901"/>
                  </a:cubicBezTo>
                  <a:lnTo>
                    <a:pt x="793969" y="1071846"/>
                  </a:lnTo>
                  <a:lnTo>
                    <a:pt x="686486" y="1071846"/>
                  </a:lnTo>
                  <a:lnTo>
                    <a:pt x="530788" y="281506"/>
                  </a:lnTo>
                  <a:cubicBezTo>
                    <a:pt x="535702" y="281506"/>
                    <a:pt x="539860" y="281506"/>
                    <a:pt x="543640" y="281506"/>
                  </a:cubicBezTo>
                  <a:cubicBezTo>
                    <a:pt x="608651" y="281506"/>
                    <a:pt x="673285" y="281842"/>
                    <a:pt x="738296" y="281506"/>
                  </a:cubicBezTo>
                  <a:cubicBezTo>
                    <a:pt x="819183" y="280834"/>
                    <a:pt x="870209" y="207938"/>
                    <a:pt x="833924" y="145120"/>
                  </a:cubicBezTo>
                  <a:cubicBezTo>
                    <a:pt x="813513" y="109176"/>
                    <a:pt x="778740" y="93052"/>
                    <a:pt x="733761" y="93052"/>
                  </a:cubicBezTo>
                  <a:cubicBezTo>
                    <a:pt x="561782" y="93387"/>
                    <a:pt x="390182" y="93052"/>
                    <a:pt x="218204" y="93052"/>
                  </a:cubicBezTo>
                  <a:cubicBezTo>
                    <a:pt x="213668" y="93052"/>
                    <a:pt x="209510" y="93052"/>
                    <a:pt x="204975" y="93387"/>
                  </a:cubicBezTo>
                  <a:cubicBezTo>
                    <a:pt x="141853" y="96075"/>
                    <a:pt x="95362" y="149487"/>
                    <a:pt x="107835" y="204579"/>
                  </a:cubicBezTo>
                  <a:cubicBezTo>
                    <a:pt x="118419" y="250600"/>
                    <a:pt x="160752" y="281170"/>
                    <a:pt x="214802" y="281170"/>
                  </a:cubicBezTo>
                  <a:cubicBezTo>
                    <a:pt x="281704" y="281506"/>
                    <a:pt x="348605" y="281170"/>
                    <a:pt x="415506" y="281170"/>
                  </a:cubicBezTo>
                  <a:cubicBezTo>
                    <a:pt x="419286" y="281170"/>
                    <a:pt x="423444" y="281170"/>
                    <a:pt x="427979" y="281170"/>
                  </a:cubicBezTo>
                  <a:lnTo>
                    <a:pt x="265171" y="1071846"/>
                  </a:lnTo>
                  <a:lnTo>
                    <a:pt x="161150" y="1071846"/>
                  </a:lnTo>
                  <a:lnTo>
                    <a:pt x="190234" y="939583"/>
                  </a:lnTo>
                  <a:cubicBezTo>
                    <a:pt x="228409" y="768261"/>
                    <a:pt x="266585" y="596603"/>
                    <a:pt x="304760" y="425282"/>
                  </a:cubicBezTo>
                  <a:cubicBezTo>
                    <a:pt x="308540" y="409157"/>
                    <a:pt x="311942" y="393033"/>
                    <a:pt x="315343" y="375901"/>
                  </a:cubicBezTo>
                  <a:cubicBezTo>
                    <a:pt x="282837" y="375901"/>
                    <a:pt x="251843" y="376236"/>
                    <a:pt x="220850" y="375901"/>
                  </a:cubicBezTo>
                  <a:cubicBezTo>
                    <a:pt x="207621" y="375901"/>
                    <a:pt x="194014" y="375565"/>
                    <a:pt x="181162" y="373885"/>
                  </a:cubicBezTo>
                  <a:cubicBezTo>
                    <a:pt x="87803" y="362799"/>
                    <a:pt x="12208" y="294271"/>
                    <a:pt x="1247" y="207602"/>
                  </a:cubicBezTo>
                  <a:cubicBezTo>
                    <a:pt x="-8959" y="127652"/>
                    <a:pt x="44336" y="45350"/>
                    <a:pt x="130136" y="14781"/>
                  </a:cubicBezTo>
                  <a:cubicBezTo>
                    <a:pt x="149413" y="7726"/>
                    <a:pt x="170579" y="4703"/>
                    <a:pt x="190990" y="0"/>
                  </a:cubicBezTo>
                  <a:close/>
                </a:path>
              </a:pathLst>
            </a:custGeom>
            <a:solidFill>
              <a:srgbClr val="D0CECE"/>
            </a:solidFill>
            <a:ln>
              <a:noFill/>
            </a:ln>
            <a:effectLst>
              <a:outerShdw blurRad="50800" dist="127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600;p12"/>
            <p:cNvSpPr/>
            <p:nvPr/>
          </p:nvSpPr>
          <p:spPr>
            <a:xfrm>
              <a:off x="6632617" y="1586576"/>
              <a:ext cx="1961330" cy="704175"/>
            </a:xfrm>
            <a:custGeom>
              <a:avLst/>
              <a:gdLst/>
              <a:ahLst/>
              <a:cxnLst/>
              <a:rect l="l" t="t" r="r" b="b"/>
              <a:pathLst>
                <a:path w="1961330" h="704175" extrusionOk="0">
                  <a:moveTo>
                    <a:pt x="123432" y="0"/>
                  </a:moveTo>
                  <a:lnTo>
                    <a:pt x="1833873" y="0"/>
                  </a:lnTo>
                  <a:lnTo>
                    <a:pt x="1857765" y="1755"/>
                  </a:lnTo>
                  <a:cubicBezTo>
                    <a:pt x="1911060" y="10153"/>
                    <a:pt x="1947723" y="40722"/>
                    <a:pt x="1958307" y="84056"/>
                  </a:cubicBezTo>
                  <a:cubicBezTo>
                    <a:pt x="1959440" y="88087"/>
                    <a:pt x="1960197" y="92455"/>
                    <a:pt x="1961330" y="96486"/>
                  </a:cubicBezTo>
                  <a:cubicBezTo>
                    <a:pt x="1961330" y="103204"/>
                    <a:pt x="1961330" y="109923"/>
                    <a:pt x="1961330" y="116641"/>
                  </a:cubicBezTo>
                  <a:cubicBezTo>
                    <a:pt x="1954527" y="137133"/>
                    <a:pt x="1949991" y="158632"/>
                    <a:pt x="1940542" y="178115"/>
                  </a:cubicBezTo>
                  <a:cubicBezTo>
                    <a:pt x="1881956" y="298377"/>
                    <a:pt x="1822614" y="417966"/>
                    <a:pt x="1763272" y="537892"/>
                  </a:cubicBezTo>
                  <a:cubicBezTo>
                    <a:pt x="1751177" y="562414"/>
                    <a:pt x="1739460" y="586601"/>
                    <a:pt x="1727364" y="611459"/>
                  </a:cubicBezTo>
                  <a:cubicBezTo>
                    <a:pt x="1731144" y="613139"/>
                    <a:pt x="1734168" y="614483"/>
                    <a:pt x="1737192" y="615826"/>
                  </a:cubicBezTo>
                  <a:cubicBezTo>
                    <a:pt x="1761382" y="627584"/>
                    <a:pt x="1771210" y="653786"/>
                    <a:pt x="1759870" y="676293"/>
                  </a:cubicBezTo>
                  <a:cubicBezTo>
                    <a:pt x="1752311" y="691409"/>
                    <a:pt x="1738326" y="699136"/>
                    <a:pt x="1721695" y="704175"/>
                  </a:cubicBezTo>
                  <a:cubicBezTo>
                    <a:pt x="1595452" y="704175"/>
                    <a:pt x="1468830" y="704175"/>
                    <a:pt x="1342587" y="704175"/>
                  </a:cubicBezTo>
                  <a:cubicBezTo>
                    <a:pt x="1342209" y="702495"/>
                    <a:pt x="1341453" y="700815"/>
                    <a:pt x="1341453" y="698800"/>
                  </a:cubicBezTo>
                  <a:cubicBezTo>
                    <a:pt x="1336917" y="673269"/>
                    <a:pt x="1313861" y="655466"/>
                    <a:pt x="1286646" y="657145"/>
                  </a:cubicBezTo>
                  <a:cubicBezTo>
                    <a:pt x="1258299" y="658489"/>
                    <a:pt x="1237888" y="677972"/>
                    <a:pt x="1236376" y="704175"/>
                  </a:cubicBezTo>
                  <a:cubicBezTo>
                    <a:pt x="1060240" y="704175"/>
                    <a:pt x="883726" y="704175"/>
                    <a:pt x="707590" y="704175"/>
                  </a:cubicBezTo>
                  <a:cubicBezTo>
                    <a:pt x="707590" y="702495"/>
                    <a:pt x="707590" y="700480"/>
                    <a:pt x="707590" y="698800"/>
                  </a:cubicBezTo>
                  <a:cubicBezTo>
                    <a:pt x="704566" y="673941"/>
                    <a:pt x="678864" y="655129"/>
                    <a:pt x="651272" y="657145"/>
                  </a:cubicBezTo>
                  <a:cubicBezTo>
                    <a:pt x="620656" y="658489"/>
                    <a:pt x="599112" y="679316"/>
                    <a:pt x="601001" y="703167"/>
                  </a:cubicBezTo>
                  <a:cubicBezTo>
                    <a:pt x="474002" y="703167"/>
                    <a:pt x="347003" y="703167"/>
                    <a:pt x="219626" y="703167"/>
                  </a:cubicBezTo>
                  <a:cubicBezTo>
                    <a:pt x="216602" y="702159"/>
                    <a:pt x="213578" y="700815"/>
                    <a:pt x="210176" y="699808"/>
                  </a:cubicBezTo>
                  <a:cubicBezTo>
                    <a:pt x="189388" y="692417"/>
                    <a:pt x="175402" y="673269"/>
                    <a:pt x="176914" y="653786"/>
                  </a:cubicBezTo>
                  <a:cubicBezTo>
                    <a:pt x="178426" y="632623"/>
                    <a:pt x="194679" y="615490"/>
                    <a:pt x="217358" y="610452"/>
                  </a:cubicBezTo>
                  <a:cubicBezTo>
                    <a:pt x="220003" y="609780"/>
                    <a:pt x="222649" y="609444"/>
                    <a:pt x="225673" y="608772"/>
                  </a:cubicBezTo>
                  <a:cubicBezTo>
                    <a:pt x="223783" y="604741"/>
                    <a:pt x="222649" y="601381"/>
                    <a:pt x="221138" y="598358"/>
                  </a:cubicBezTo>
                  <a:cubicBezTo>
                    <a:pt x="153858" y="458277"/>
                    <a:pt x="86579" y="318196"/>
                    <a:pt x="19677" y="178115"/>
                  </a:cubicBezTo>
                  <a:cubicBezTo>
                    <a:pt x="12496" y="163335"/>
                    <a:pt x="6826" y="147882"/>
                    <a:pt x="3046" y="132430"/>
                  </a:cubicBezTo>
                  <a:cubicBezTo>
                    <a:pt x="-8671" y="82713"/>
                    <a:pt x="14008" y="38035"/>
                    <a:pt x="60877" y="15192"/>
                  </a:cubicBezTo>
                  <a:cubicBezTo>
                    <a:pt x="74106" y="8809"/>
                    <a:pt x="87902" y="4526"/>
                    <a:pt x="102123" y="18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127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601;p12"/>
            <p:cNvSpPr/>
            <p:nvPr/>
          </p:nvSpPr>
          <p:spPr>
            <a:xfrm>
              <a:off x="7145083" y="975965"/>
              <a:ext cx="951898" cy="1368571"/>
            </a:xfrm>
            <a:custGeom>
              <a:avLst/>
              <a:gdLst/>
              <a:ahLst/>
              <a:cxnLst/>
              <a:rect l="l" t="t" r="r" b="b"/>
              <a:pathLst>
                <a:path w="951898" h="1368571" extrusionOk="0">
                  <a:moveTo>
                    <a:pt x="190990" y="0"/>
                  </a:moveTo>
                  <a:lnTo>
                    <a:pt x="760975" y="0"/>
                  </a:lnTo>
                  <a:cubicBezTo>
                    <a:pt x="765132" y="672"/>
                    <a:pt x="769668" y="1680"/>
                    <a:pt x="773826" y="2016"/>
                  </a:cubicBezTo>
                  <a:cubicBezTo>
                    <a:pt x="882683" y="17804"/>
                    <a:pt x="958277" y="103465"/>
                    <a:pt x="951474" y="202563"/>
                  </a:cubicBezTo>
                  <a:cubicBezTo>
                    <a:pt x="944670" y="297294"/>
                    <a:pt x="855090" y="373213"/>
                    <a:pt x="746234" y="375565"/>
                  </a:cubicBezTo>
                  <a:cubicBezTo>
                    <a:pt x="713350" y="376236"/>
                    <a:pt x="680467" y="375901"/>
                    <a:pt x="647960" y="375901"/>
                  </a:cubicBezTo>
                  <a:lnTo>
                    <a:pt x="635865" y="375901"/>
                  </a:lnTo>
                  <a:lnTo>
                    <a:pt x="842414" y="1368571"/>
                  </a:lnTo>
                  <a:lnTo>
                    <a:pt x="716764" y="1338293"/>
                  </a:lnTo>
                  <a:lnTo>
                    <a:pt x="530788" y="281506"/>
                  </a:lnTo>
                  <a:lnTo>
                    <a:pt x="543640" y="281506"/>
                  </a:lnTo>
                  <a:lnTo>
                    <a:pt x="738296" y="281506"/>
                  </a:lnTo>
                  <a:cubicBezTo>
                    <a:pt x="819183" y="280834"/>
                    <a:pt x="870209" y="207938"/>
                    <a:pt x="833924" y="145120"/>
                  </a:cubicBezTo>
                  <a:cubicBezTo>
                    <a:pt x="813513" y="109176"/>
                    <a:pt x="778740" y="93052"/>
                    <a:pt x="733761" y="93052"/>
                  </a:cubicBezTo>
                  <a:lnTo>
                    <a:pt x="218204" y="93052"/>
                  </a:lnTo>
                  <a:cubicBezTo>
                    <a:pt x="213668" y="93052"/>
                    <a:pt x="209510" y="93052"/>
                    <a:pt x="204975" y="93387"/>
                  </a:cubicBezTo>
                  <a:cubicBezTo>
                    <a:pt x="141853" y="96075"/>
                    <a:pt x="95362" y="149487"/>
                    <a:pt x="107835" y="204579"/>
                  </a:cubicBezTo>
                  <a:cubicBezTo>
                    <a:pt x="118419" y="250600"/>
                    <a:pt x="160752" y="281170"/>
                    <a:pt x="214802" y="281170"/>
                  </a:cubicBezTo>
                  <a:lnTo>
                    <a:pt x="415506" y="281170"/>
                  </a:lnTo>
                  <a:lnTo>
                    <a:pt x="427979" y="281170"/>
                  </a:lnTo>
                  <a:lnTo>
                    <a:pt x="186448" y="1344349"/>
                  </a:lnTo>
                  <a:lnTo>
                    <a:pt x="76371" y="1356460"/>
                  </a:lnTo>
                  <a:lnTo>
                    <a:pt x="190234" y="939583"/>
                  </a:lnTo>
                  <a:lnTo>
                    <a:pt x="304760" y="425282"/>
                  </a:lnTo>
                  <a:cubicBezTo>
                    <a:pt x="308540" y="409157"/>
                    <a:pt x="311942" y="393033"/>
                    <a:pt x="315343" y="375901"/>
                  </a:cubicBezTo>
                  <a:lnTo>
                    <a:pt x="220850" y="375901"/>
                  </a:lnTo>
                  <a:cubicBezTo>
                    <a:pt x="207621" y="375901"/>
                    <a:pt x="194014" y="375565"/>
                    <a:pt x="181162" y="373885"/>
                  </a:cubicBezTo>
                  <a:cubicBezTo>
                    <a:pt x="87803" y="362799"/>
                    <a:pt x="12208" y="294271"/>
                    <a:pt x="1247" y="207602"/>
                  </a:cubicBezTo>
                  <a:cubicBezTo>
                    <a:pt x="-8959" y="127652"/>
                    <a:pt x="44336" y="45350"/>
                    <a:pt x="130136" y="14781"/>
                  </a:cubicBezTo>
                  <a:cubicBezTo>
                    <a:pt x="149413" y="7726"/>
                    <a:pt x="170579" y="4703"/>
                    <a:pt x="190990" y="0"/>
                  </a:cubicBezTo>
                  <a:close/>
                </a:path>
              </a:pathLst>
            </a:custGeom>
            <a:solidFill>
              <a:srgbClr val="D0CECE"/>
            </a:solidFill>
            <a:ln>
              <a:noFill/>
            </a:ln>
            <a:effectLst>
              <a:outerShdw blurRad="50800" dist="127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598;p12"/>
          <p:cNvGrpSpPr/>
          <p:nvPr/>
        </p:nvGrpSpPr>
        <p:grpSpPr>
          <a:xfrm>
            <a:off x="15134829" y="1041461"/>
            <a:ext cx="1123842" cy="909684"/>
            <a:chOff x="6632617" y="756954"/>
            <a:chExt cx="1961330" cy="1587582"/>
          </a:xfrm>
        </p:grpSpPr>
        <p:sp>
          <p:nvSpPr>
            <p:cNvPr id="18" name="Google Shape;599;p12"/>
            <p:cNvSpPr/>
            <p:nvPr/>
          </p:nvSpPr>
          <p:spPr>
            <a:xfrm>
              <a:off x="7119851" y="756954"/>
              <a:ext cx="951898" cy="1071846"/>
            </a:xfrm>
            <a:custGeom>
              <a:avLst/>
              <a:gdLst/>
              <a:ahLst/>
              <a:cxnLst/>
              <a:rect l="l" t="t" r="r" b="b"/>
              <a:pathLst>
                <a:path w="951898" h="1071846" extrusionOk="0">
                  <a:moveTo>
                    <a:pt x="190990" y="0"/>
                  </a:moveTo>
                  <a:cubicBezTo>
                    <a:pt x="381111" y="0"/>
                    <a:pt x="570854" y="0"/>
                    <a:pt x="760975" y="0"/>
                  </a:cubicBezTo>
                  <a:cubicBezTo>
                    <a:pt x="765132" y="672"/>
                    <a:pt x="769668" y="1680"/>
                    <a:pt x="773826" y="2016"/>
                  </a:cubicBezTo>
                  <a:cubicBezTo>
                    <a:pt x="882683" y="17804"/>
                    <a:pt x="958277" y="103465"/>
                    <a:pt x="951474" y="202563"/>
                  </a:cubicBezTo>
                  <a:cubicBezTo>
                    <a:pt x="944670" y="297294"/>
                    <a:pt x="855090" y="373213"/>
                    <a:pt x="746234" y="375565"/>
                  </a:cubicBezTo>
                  <a:cubicBezTo>
                    <a:pt x="713350" y="376236"/>
                    <a:pt x="680467" y="375901"/>
                    <a:pt x="647960" y="375901"/>
                  </a:cubicBezTo>
                  <a:cubicBezTo>
                    <a:pt x="644181" y="375901"/>
                    <a:pt x="640779" y="375901"/>
                    <a:pt x="635865" y="375901"/>
                  </a:cubicBezTo>
                  <a:lnTo>
                    <a:pt x="793969" y="1071846"/>
                  </a:lnTo>
                  <a:lnTo>
                    <a:pt x="686486" y="1071846"/>
                  </a:lnTo>
                  <a:lnTo>
                    <a:pt x="530788" y="281506"/>
                  </a:lnTo>
                  <a:cubicBezTo>
                    <a:pt x="535702" y="281506"/>
                    <a:pt x="539860" y="281506"/>
                    <a:pt x="543640" y="281506"/>
                  </a:cubicBezTo>
                  <a:cubicBezTo>
                    <a:pt x="608651" y="281506"/>
                    <a:pt x="673285" y="281842"/>
                    <a:pt x="738296" y="281506"/>
                  </a:cubicBezTo>
                  <a:cubicBezTo>
                    <a:pt x="819183" y="280834"/>
                    <a:pt x="870209" y="207938"/>
                    <a:pt x="833924" y="145120"/>
                  </a:cubicBezTo>
                  <a:cubicBezTo>
                    <a:pt x="813513" y="109176"/>
                    <a:pt x="778740" y="93052"/>
                    <a:pt x="733761" y="93052"/>
                  </a:cubicBezTo>
                  <a:cubicBezTo>
                    <a:pt x="561782" y="93387"/>
                    <a:pt x="390182" y="93052"/>
                    <a:pt x="218204" y="93052"/>
                  </a:cubicBezTo>
                  <a:cubicBezTo>
                    <a:pt x="213668" y="93052"/>
                    <a:pt x="209510" y="93052"/>
                    <a:pt x="204975" y="93387"/>
                  </a:cubicBezTo>
                  <a:cubicBezTo>
                    <a:pt x="141853" y="96075"/>
                    <a:pt x="95362" y="149487"/>
                    <a:pt x="107835" y="204579"/>
                  </a:cubicBezTo>
                  <a:cubicBezTo>
                    <a:pt x="118419" y="250600"/>
                    <a:pt x="160752" y="281170"/>
                    <a:pt x="214802" y="281170"/>
                  </a:cubicBezTo>
                  <a:cubicBezTo>
                    <a:pt x="281704" y="281506"/>
                    <a:pt x="348605" y="281170"/>
                    <a:pt x="415506" y="281170"/>
                  </a:cubicBezTo>
                  <a:cubicBezTo>
                    <a:pt x="419286" y="281170"/>
                    <a:pt x="423444" y="281170"/>
                    <a:pt x="427979" y="281170"/>
                  </a:cubicBezTo>
                  <a:lnTo>
                    <a:pt x="265171" y="1071846"/>
                  </a:lnTo>
                  <a:lnTo>
                    <a:pt x="161150" y="1071846"/>
                  </a:lnTo>
                  <a:lnTo>
                    <a:pt x="190234" y="939583"/>
                  </a:lnTo>
                  <a:cubicBezTo>
                    <a:pt x="228409" y="768261"/>
                    <a:pt x="266585" y="596603"/>
                    <a:pt x="304760" y="425282"/>
                  </a:cubicBezTo>
                  <a:cubicBezTo>
                    <a:pt x="308540" y="409157"/>
                    <a:pt x="311942" y="393033"/>
                    <a:pt x="315343" y="375901"/>
                  </a:cubicBezTo>
                  <a:cubicBezTo>
                    <a:pt x="282837" y="375901"/>
                    <a:pt x="251843" y="376236"/>
                    <a:pt x="220850" y="375901"/>
                  </a:cubicBezTo>
                  <a:cubicBezTo>
                    <a:pt x="207621" y="375901"/>
                    <a:pt x="194014" y="375565"/>
                    <a:pt x="181162" y="373885"/>
                  </a:cubicBezTo>
                  <a:cubicBezTo>
                    <a:pt x="87803" y="362799"/>
                    <a:pt x="12208" y="294271"/>
                    <a:pt x="1247" y="207602"/>
                  </a:cubicBezTo>
                  <a:cubicBezTo>
                    <a:pt x="-8959" y="127652"/>
                    <a:pt x="44336" y="45350"/>
                    <a:pt x="130136" y="14781"/>
                  </a:cubicBezTo>
                  <a:cubicBezTo>
                    <a:pt x="149413" y="7726"/>
                    <a:pt x="170579" y="4703"/>
                    <a:pt x="190990" y="0"/>
                  </a:cubicBezTo>
                  <a:close/>
                </a:path>
              </a:pathLst>
            </a:custGeom>
            <a:solidFill>
              <a:srgbClr val="D0CECE"/>
            </a:solidFill>
            <a:ln>
              <a:noFill/>
            </a:ln>
            <a:effectLst>
              <a:outerShdw blurRad="50800" dist="127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600;p12"/>
            <p:cNvSpPr/>
            <p:nvPr/>
          </p:nvSpPr>
          <p:spPr>
            <a:xfrm>
              <a:off x="6632617" y="1586576"/>
              <a:ext cx="1961330" cy="704175"/>
            </a:xfrm>
            <a:custGeom>
              <a:avLst/>
              <a:gdLst/>
              <a:ahLst/>
              <a:cxnLst/>
              <a:rect l="l" t="t" r="r" b="b"/>
              <a:pathLst>
                <a:path w="1961330" h="704175" extrusionOk="0">
                  <a:moveTo>
                    <a:pt x="123432" y="0"/>
                  </a:moveTo>
                  <a:lnTo>
                    <a:pt x="1833873" y="0"/>
                  </a:lnTo>
                  <a:lnTo>
                    <a:pt x="1857765" y="1755"/>
                  </a:lnTo>
                  <a:cubicBezTo>
                    <a:pt x="1911060" y="10153"/>
                    <a:pt x="1947723" y="40722"/>
                    <a:pt x="1958307" y="84056"/>
                  </a:cubicBezTo>
                  <a:cubicBezTo>
                    <a:pt x="1959440" y="88087"/>
                    <a:pt x="1960197" y="92455"/>
                    <a:pt x="1961330" y="96486"/>
                  </a:cubicBezTo>
                  <a:cubicBezTo>
                    <a:pt x="1961330" y="103204"/>
                    <a:pt x="1961330" y="109923"/>
                    <a:pt x="1961330" y="116641"/>
                  </a:cubicBezTo>
                  <a:cubicBezTo>
                    <a:pt x="1954527" y="137133"/>
                    <a:pt x="1949991" y="158632"/>
                    <a:pt x="1940542" y="178115"/>
                  </a:cubicBezTo>
                  <a:cubicBezTo>
                    <a:pt x="1881956" y="298377"/>
                    <a:pt x="1822614" y="417966"/>
                    <a:pt x="1763272" y="537892"/>
                  </a:cubicBezTo>
                  <a:cubicBezTo>
                    <a:pt x="1751177" y="562414"/>
                    <a:pt x="1739460" y="586601"/>
                    <a:pt x="1727364" y="611459"/>
                  </a:cubicBezTo>
                  <a:cubicBezTo>
                    <a:pt x="1731144" y="613139"/>
                    <a:pt x="1734168" y="614483"/>
                    <a:pt x="1737192" y="615826"/>
                  </a:cubicBezTo>
                  <a:cubicBezTo>
                    <a:pt x="1761382" y="627584"/>
                    <a:pt x="1771210" y="653786"/>
                    <a:pt x="1759870" y="676293"/>
                  </a:cubicBezTo>
                  <a:cubicBezTo>
                    <a:pt x="1752311" y="691409"/>
                    <a:pt x="1738326" y="699136"/>
                    <a:pt x="1721695" y="704175"/>
                  </a:cubicBezTo>
                  <a:cubicBezTo>
                    <a:pt x="1595452" y="704175"/>
                    <a:pt x="1468830" y="704175"/>
                    <a:pt x="1342587" y="704175"/>
                  </a:cubicBezTo>
                  <a:cubicBezTo>
                    <a:pt x="1342209" y="702495"/>
                    <a:pt x="1341453" y="700815"/>
                    <a:pt x="1341453" y="698800"/>
                  </a:cubicBezTo>
                  <a:cubicBezTo>
                    <a:pt x="1336917" y="673269"/>
                    <a:pt x="1313861" y="655466"/>
                    <a:pt x="1286646" y="657145"/>
                  </a:cubicBezTo>
                  <a:cubicBezTo>
                    <a:pt x="1258299" y="658489"/>
                    <a:pt x="1237888" y="677972"/>
                    <a:pt x="1236376" y="704175"/>
                  </a:cubicBezTo>
                  <a:cubicBezTo>
                    <a:pt x="1060240" y="704175"/>
                    <a:pt x="883726" y="704175"/>
                    <a:pt x="707590" y="704175"/>
                  </a:cubicBezTo>
                  <a:cubicBezTo>
                    <a:pt x="707590" y="702495"/>
                    <a:pt x="707590" y="700480"/>
                    <a:pt x="707590" y="698800"/>
                  </a:cubicBezTo>
                  <a:cubicBezTo>
                    <a:pt x="704566" y="673941"/>
                    <a:pt x="678864" y="655129"/>
                    <a:pt x="651272" y="657145"/>
                  </a:cubicBezTo>
                  <a:cubicBezTo>
                    <a:pt x="620656" y="658489"/>
                    <a:pt x="599112" y="679316"/>
                    <a:pt x="601001" y="703167"/>
                  </a:cubicBezTo>
                  <a:cubicBezTo>
                    <a:pt x="474002" y="703167"/>
                    <a:pt x="347003" y="703167"/>
                    <a:pt x="219626" y="703167"/>
                  </a:cubicBezTo>
                  <a:cubicBezTo>
                    <a:pt x="216602" y="702159"/>
                    <a:pt x="213578" y="700815"/>
                    <a:pt x="210176" y="699808"/>
                  </a:cubicBezTo>
                  <a:cubicBezTo>
                    <a:pt x="189388" y="692417"/>
                    <a:pt x="175402" y="673269"/>
                    <a:pt x="176914" y="653786"/>
                  </a:cubicBezTo>
                  <a:cubicBezTo>
                    <a:pt x="178426" y="632623"/>
                    <a:pt x="194679" y="615490"/>
                    <a:pt x="217358" y="610452"/>
                  </a:cubicBezTo>
                  <a:cubicBezTo>
                    <a:pt x="220003" y="609780"/>
                    <a:pt x="222649" y="609444"/>
                    <a:pt x="225673" y="608772"/>
                  </a:cubicBezTo>
                  <a:cubicBezTo>
                    <a:pt x="223783" y="604741"/>
                    <a:pt x="222649" y="601381"/>
                    <a:pt x="221138" y="598358"/>
                  </a:cubicBezTo>
                  <a:cubicBezTo>
                    <a:pt x="153858" y="458277"/>
                    <a:pt x="86579" y="318196"/>
                    <a:pt x="19677" y="178115"/>
                  </a:cubicBezTo>
                  <a:cubicBezTo>
                    <a:pt x="12496" y="163335"/>
                    <a:pt x="6826" y="147882"/>
                    <a:pt x="3046" y="132430"/>
                  </a:cubicBezTo>
                  <a:cubicBezTo>
                    <a:pt x="-8671" y="82713"/>
                    <a:pt x="14008" y="38035"/>
                    <a:pt x="60877" y="15192"/>
                  </a:cubicBezTo>
                  <a:cubicBezTo>
                    <a:pt x="74106" y="8809"/>
                    <a:pt x="87902" y="4526"/>
                    <a:pt x="102123" y="18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127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601;p12"/>
            <p:cNvSpPr/>
            <p:nvPr/>
          </p:nvSpPr>
          <p:spPr>
            <a:xfrm>
              <a:off x="7145083" y="975965"/>
              <a:ext cx="951898" cy="1368571"/>
            </a:xfrm>
            <a:custGeom>
              <a:avLst/>
              <a:gdLst/>
              <a:ahLst/>
              <a:cxnLst/>
              <a:rect l="l" t="t" r="r" b="b"/>
              <a:pathLst>
                <a:path w="951898" h="1368571" extrusionOk="0">
                  <a:moveTo>
                    <a:pt x="190990" y="0"/>
                  </a:moveTo>
                  <a:lnTo>
                    <a:pt x="760975" y="0"/>
                  </a:lnTo>
                  <a:cubicBezTo>
                    <a:pt x="765132" y="672"/>
                    <a:pt x="769668" y="1680"/>
                    <a:pt x="773826" y="2016"/>
                  </a:cubicBezTo>
                  <a:cubicBezTo>
                    <a:pt x="882683" y="17804"/>
                    <a:pt x="958277" y="103465"/>
                    <a:pt x="951474" y="202563"/>
                  </a:cubicBezTo>
                  <a:cubicBezTo>
                    <a:pt x="944670" y="297294"/>
                    <a:pt x="855090" y="373213"/>
                    <a:pt x="746234" y="375565"/>
                  </a:cubicBezTo>
                  <a:cubicBezTo>
                    <a:pt x="713350" y="376236"/>
                    <a:pt x="680467" y="375901"/>
                    <a:pt x="647960" y="375901"/>
                  </a:cubicBezTo>
                  <a:lnTo>
                    <a:pt x="635865" y="375901"/>
                  </a:lnTo>
                  <a:lnTo>
                    <a:pt x="842414" y="1368571"/>
                  </a:lnTo>
                  <a:lnTo>
                    <a:pt x="716764" y="1338293"/>
                  </a:lnTo>
                  <a:lnTo>
                    <a:pt x="530788" y="281506"/>
                  </a:lnTo>
                  <a:lnTo>
                    <a:pt x="543640" y="281506"/>
                  </a:lnTo>
                  <a:lnTo>
                    <a:pt x="738296" y="281506"/>
                  </a:lnTo>
                  <a:cubicBezTo>
                    <a:pt x="819183" y="280834"/>
                    <a:pt x="870209" y="207938"/>
                    <a:pt x="833924" y="145120"/>
                  </a:cubicBezTo>
                  <a:cubicBezTo>
                    <a:pt x="813513" y="109176"/>
                    <a:pt x="778740" y="93052"/>
                    <a:pt x="733761" y="93052"/>
                  </a:cubicBezTo>
                  <a:lnTo>
                    <a:pt x="218204" y="93052"/>
                  </a:lnTo>
                  <a:cubicBezTo>
                    <a:pt x="213668" y="93052"/>
                    <a:pt x="209510" y="93052"/>
                    <a:pt x="204975" y="93387"/>
                  </a:cubicBezTo>
                  <a:cubicBezTo>
                    <a:pt x="141853" y="96075"/>
                    <a:pt x="95362" y="149487"/>
                    <a:pt x="107835" y="204579"/>
                  </a:cubicBezTo>
                  <a:cubicBezTo>
                    <a:pt x="118419" y="250600"/>
                    <a:pt x="160752" y="281170"/>
                    <a:pt x="214802" y="281170"/>
                  </a:cubicBezTo>
                  <a:lnTo>
                    <a:pt x="415506" y="281170"/>
                  </a:lnTo>
                  <a:lnTo>
                    <a:pt x="427979" y="281170"/>
                  </a:lnTo>
                  <a:lnTo>
                    <a:pt x="186448" y="1344349"/>
                  </a:lnTo>
                  <a:lnTo>
                    <a:pt x="76371" y="1356460"/>
                  </a:lnTo>
                  <a:lnTo>
                    <a:pt x="190234" y="939583"/>
                  </a:lnTo>
                  <a:lnTo>
                    <a:pt x="304760" y="425282"/>
                  </a:lnTo>
                  <a:cubicBezTo>
                    <a:pt x="308540" y="409157"/>
                    <a:pt x="311942" y="393033"/>
                    <a:pt x="315343" y="375901"/>
                  </a:cubicBezTo>
                  <a:lnTo>
                    <a:pt x="220850" y="375901"/>
                  </a:lnTo>
                  <a:cubicBezTo>
                    <a:pt x="207621" y="375901"/>
                    <a:pt x="194014" y="375565"/>
                    <a:pt x="181162" y="373885"/>
                  </a:cubicBezTo>
                  <a:cubicBezTo>
                    <a:pt x="87803" y="362799"/>
                    <a:pt x="12208" y="294271"/>
                    <a:pt x="1247" y="207602"/>
                  </a:cubicBezTo>
                  <a:cubicBezTo>
                    <a:pt x="-8959" y="127652"/>
                    <a:pt x="44336" y="45350"/>
                    <a:pt x="130136" y="14781"/>
                  </a:cubicBezTo>
                  <a:cubicBezTo>
                    <a:pt x="149413" y="7726"/>
                    <a:pt x="170579" y="4703"/>
                    <a:pt x="190990" y="0"/>
                  </a:cubicBezTo>
                  <a:close/>
                </a:path>
              </a:pathLst>
            </a:custGeom>
            <a:solidFill>
              <a:srgbClr val="D0CECE"/>
            </a:solidFill>
            <a:ln>
              <a:noFill/>
            </a:ln>
            <a:effectLst>
              <a:outerShdw blurRad="50800" dist="127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592235" y="1257300"/>
            <a:ext cx="10877550" cy="5913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สรุปความก้าวหน้าการดำเนินงานตามผลผลิต รอบ 6 เดือน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9353550"/>
            <a:ext cx="18288000" cy="97155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sp>
        <p:nvSpPr>
          <p:cNvPr id="31" name="Rectangle 30"/>
          <p:cNvSpPr/>
          <p:nvPr/>
        </p:nvSpPr>
        <p:spPr>
          <a:xfrm>
            <a:off x="0" y="9334500"/>
            <a:ext cx="18288000" cy="8331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grpSp>
        <p:nvGrpSpPr>
          <p:cNvPr id="32" name="Group 31"/>
          <p:cNvGrpSpPr/>
          <p:nvPr/>
        </p:nvGrpSpPr>
        <p:grpSpPr>
          <a:xfrm>
            <a:off x="2698518" y="8420100"/>
            <a:ext cx="3260667" cy="646331"/>
            <a:chOff x="1799012" y="6162991"/>
            <a:chExt cx="2173778" cy="430887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1995054" y="6583680"/>
              <a:ext cx="1781694" cy="0"/>
            </a:xfrm>
            <a:prstGeom prst="line">
              <a:avLst/>
            </a:prstGeom>
            <a:ln w="76200">
              <a:solidFill>
                <a:srgbClr val="1F4E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799012" y="6162991"/>
              <a:ext cx="21737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เป้าหมาย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513665" y="8437356"/>
            <a:ext cx="3260667" cy="646331"/>
            <a:chOff x="1799012" y="6173165"/>
            <a:chExt cx="2173778" cy="430887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1995054" y="6583680"/>
              <a:ext cx="1781694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799012" y="6173165"/>
              <a:ext cx="21737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ดำเนินการแล้ว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328812" y="8437359"/>
            <a:ext cx="3260667" cy="646331"/>
            <a:chOff x="1799012" y="6184738"/>
            <a:chExt cx="2173778" cy="430887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1995054" y="6583680"/>
              <a:ext cx="1781694" cy="0"/>
            </a:xfrm>
            <a:prstGeom prst="line">
              <a:avLst/>
            </a:prstGeom>
            <a:ln w="76200">
              <a:solidFill>
                <a:srgbClr val="AFAB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799012" y="6184738"/>
              <a:ext cx="21737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อยู่ระหว่างดำเนินการ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2328808" y="1866900"/>
            <a:ext cx="3260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81002" y="2521919"/>
            <a:ext cx="8279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จำนวนหลักสูตรในโครงการย่อย 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3174634" y="2432025"/>
            <a:ext cx="2239380" cy="8572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/>
          </a:p>
        </p:txBody>
      </p:sp>
      <p:sp>
        <p:nvSpPr>
          <p:cNvPr id="46" name="Pentagon 45"/>
          <p:cNvSpPr/>
          <p:nvPr/>
        </p:nvSpPr>
        <p:spPr>
          <a:xfrm>
            <a:off x="7611814" y="2465804"/>
            <a:ext cx="5542385" cy="809048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/>
          </a:p>
        </p:txBody>
      </p:sp>
      <p:sp>
        <p:nvSpPr>
          <p:cNvPr id="48" name="Pentagon 47"/>
          <p:cNvSpPr/>
          <p:nvPr/>
        </p:nvSpPr>
        <p:spPr>
          <a:xfrm>
            <a:off x="7021828" y="2465804"/>
            <a:ext cx="4617723" cy="80904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/>
          </a:p>
        </p:txBody>
      </p:sp>
      <p:sp>
        <p:nvSpPr>
          <p:cNvPr id="49" name="TextBox 48"/>
          <p:cNvSpPr txBox="1"/>
          <p:nvPr/>
        </p:nvSpPr>
        <p:spPr>
          <a:xfrm>
            <a:off x="7993163" y="2561475"/>
            <a:ext cx="2514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11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หลักสูตร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81002" y="3371884"/>
            <a:ext cx="17481666" cy="14214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/>
          </a:p>
        </p:txBody>
      </p:sp>
      <p:sp>
        <p:nvSpPr>
          <p:cNvPr id="52" name="TextBox 51"/>
          <p:cNvSpPr txBox="1"/>
          <p:nvPr/>
        </p:nvSpPr>
        <p:spPr>
          <a:xfrm>
            <a:off x="381001" y="3451499"/>
            <a:ext cx="8279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ระบบ/กลไกการดำเนินงาน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54" name="Pentagon 53"/>
          <p:cNvSpPr/>
          <p:nvPr/>
        </p:nvSpPr>
        <p:spPr>
          <a:xfrm>
            <a:off x="7035343" y="3426326"/>
            <a:ext cx="6118856" cy="80904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/>
          </a:p>
        </p:txBody>
      </p:sp>
      <p:sp>
        <p:nvSpPr>
          <p:cNvPr id="57" name="Rectangle 56"/>
          <p:cNvSpPr/>
          <p:nvPr/>
        </p:nvSpPr>
        <p:spPr>
          <a:xfrm>
            <a:off x="381002" y="5753100"/>
            <a:ext cx="17481666" cy="14214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/>
          </a:p>
        </p:txBody>
      </p:sp>
      <p:sp>
        <p:nvSpPr>
          <p:cNvPr id="58" name="TextBox 57"/>
          <p:cNvSpPr txBox="1"/>
          <p:nvPr/>
        </p:nvSpPr>
        <p:spPr>
          <a:xfrm>
            <a:off x="390278" y="5266915"/>
            <a:ext cx="8279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รายงานผลการฝึกอบรม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3174634" y="3390903"/>
            <a:ext cx="2239380" cy="84447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/>
          </a:p>
        </p:txBody>
      </p:sp>
      <p:sp>
        <p:nvSpPr>
          <p:cNvPr id="65" name="Rectangle 64"/>
          <p:cNvSpPr/>
          <p:nvPr/>
        </p:nvSpPr>
        <p:spPr>
          <a:xfrm>
            <a:off x="13174634" y="5322917"/>
            <a:ext cx="2239380" cy="78437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/>
          </a:p>
        </p:txBody>
      </p:sp>
      <p:sp>
        <p:nvSpPr>
          <p:cNvPr id="55" name="TextBox 54"/>
          <p:cNvSpPr txBox="1"/>
          <p:nvPr/>
        </p:nvSpPr>
        <p:spPr>
          <a:xfrm>
            <a:off x="13023517" y="3426326"/>
            <a:ext cx="2514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ระบบ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3125445" y="5443394"/>
            <a:ext cx="2514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1000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คน 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5662222" y="2432025"/>
            <a:ext cx="1569023" cy="8781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73.33 %</a:t>
            </a:r>
            <a:endParaRPr lang="th-TH" sz="36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5662222" y="3390900"/>
            <a:ext cx="1569023" cy="8444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100 %</a:t>
            </a:r>
            <a:endParaRPr lang="th-TH" sz="36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5662222" y="5349269"/>
            <a:ext cx="1569023" cy="7580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80 %</a:t>
            </a:r>
            <a:endParaRPr lang="th-TH" sz="36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037023" y="2530289"/>
            <a:ext cx="251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15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หลักสูตร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4764092" y="1866900"/>
            <a:ext cx="3260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 </a:t>
            </a:r>
            <a:r>
              <a:rPr lang="th-TH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ความก้าวหน้า</a:t>
            </a:r>
          </a:p>
        </p:txBody>
      </p:sp>
      <p:sp>
        <p:nvSpPr>
          <p:cNvPr id="26" name="TextBox 51">
            <a:extLst>
              <a:ext uri="{FF2B5EF4-FFF2-40B4-BE49-F238E27FC236}">
                <a16:creationId xmlns:a16="http://schemas.microsoft.com/office/drawing/2014/main" id="{F68BBBD3-1A20-A238-E4E2-82CEEEDC0CDB}"/>
              </a:ext>
            </a:extLst>
          </p:cNvPr>
          <p:cNvSpPr txBox="1"/>
          <p:nvPr/>
        </p:nvSpPr>
        <p:spPr>
          <a:xfrm>
            <a:off x="413802" y="4393948"/>
            <a:ext cx="8279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</a:t>
            </a:r>
            <a:r>
              <a:rPr lang="th-TH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ห้องปฏิบัติการคอมพิวเตอร์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9" name="Pentagon 53">
            <a:extLst>
              <a:ext uri="{FF2B5EF4-FFF2-40B4-BE49-F238E27FC236}">
                <a16:creationId xmlns:a16="http://schemas.microsoft.com/office/drawing/2014/main" id="{3F7BC823-F7AD-2AFB-8891-DCE13767BDB0}"/>
              </a:ext>
            </a:extLst>
          </p:cNvPr>
          <p:cNvSpPr/>
          <p:nvPr/>
        </p:nvSpPr>
        <p:spPr>
          <a:xfrm>
            <a:off x="7035343" y="4410652"/>
            <a:ext cx="6118856" cy="80904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/>
          </a:p>
        </p:txBody>
      </p:sp>
      <p:sp>
        <p:nvSpPr>
          <p:cNvPr id="30" name="Rectangle 63">
            <a:extLst>
              <a:ext uri="{FF2B5EF4-FFF2-40B4-BE49-F238E27FC236}">
                <a16:creationId xmlns:a16="http://schemas.microsoft.com/office/drawing/2014/main" id="{BE4750C9-6C4C-BE3D-2773-CDF071151077}"/>
              </a:ext>
            </a:extLst>
          </p:cNvPr>
          <p:cNvSpPr/>
          <p:nvPr/>
        </p:nvSpPr>
        <p:spPr>
          <a:xfrm>
            <a:off x="13174634" y="4364393"/>
            <a:ext cx="2239380" cy="8553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/>
          </a:p>
        </p:txBody>
      </p:sp>
      <p:sp>
        <p:nvSpPr>
          <p:cNvPr id="42" name="TextBox 54">
            <a:extLst>
              <a:ext uri="{FF2B5EF4-FFF2-40B4-BE49-F238E27FC236}">
                <a16:creationId xmlns:a16="http://schemas.microsoft.com/office/drawing/2014/main" id="{E20FB2EF-0E8C-E76E-2AC4-5512E5285FA3}"/>
              </a:ext>
            </a:extLst>
          </p:cNvPr>
          <p:cNvSpPr txBox="1"/>
          <p:nvPr/>
        </p:nvSpPr>
        <p:spPr>
          <a:xfrm>
            <a:off x="13023517" y="4410652"/>
            <a:ext cx="2514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ห้อง</a:t>
            </a:r>
          </a:p>
        </p:txBody>
      </p:sp>
      <p:sp>
        <p:nvSpPr>
          <p:cNvPr id="50" name="Rectangle 70">
            <a:extLst>
              <a:ext uri="{FF2B5EF4-FFF2-40B4-BE49-F238E27FC236}">
                <a16:creationId xmlns:a16="http://schemas.microsoft.com/office/drawing/2014/main" id="{807ADF77-268D-144C-EE88-9FAF286AAD79}"/>
              </a:ext>
            </a:extLst>
          </p:cNvPr>
          <p:cNvSpPr/>
          <p:nvPr/>
        </p:nvSpPr>
        <p:spPr>
          <a:xfrm>
            <a:off x="15662222" y="4364391"/>
            <a:ext cx="1569023" cy="8553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100 %</a:t>
            </a:r>
            <a:endParaRPr lang="th-TH" sz="36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TextBox 57">
            <a:extLst>
              <a:ext uri="{FF2B5EF4-FFF2-40B4-BE49-F238E27FC236}">
                <a16:creationId xmlns:a16="http://schemas.microsoft.com/office/drawing/2014/main" id="{29CC507D-117F-33F3-5CB7-642B9572C95A}"/>
              </a:ext>
            </a:extLst>
          </p:cNvPr>
          <p:cNvSpPr txBox="1"/>
          <p:nvPr/>
        </p:nvSpPr>
        <p:spPr>
          <a:xfrm>
            <a:off x="381001" y="6221081"/>
            <a:ext cx="8279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ฐานข้อมูลช่างศิลป์ล้านนา ลำปาง ลำพูน </a:t>
            </a:r>
          </a:p>
        </p:txBody>
      </p:sp>
      <p:sp>
        <p:nvSpPr>
          <p:cNvPr id="6" name="Pentagon 60">
            <a:extLst>
              <a:ext uri="{FF2B5EF4-FFF2-40B4-BE49-F238E27FC236}">
                <a16:creationId xmlns:a16="http://schemas.microsoft.com/office/drawing/2014/main" id="{53614D24-85D4-A345-A815-1DBAFABCC8F7}"/>
              </a:ext>
            </a:extLst>
          </p:cNvPr>
          <p:cNvSpPr/>
          <p:nvPr/>
        </p:nvSpPr>
        <p:spPr>
          <a:xfrm>
            <a:off x="7021828" y="6236565"/>
            <a:ext cx="6118859" cy="80904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/>
          </a:p>
        </p:txBody>
      </p:sp>
      <p:sp>
        <p:nvSpPr>
          <p:cNvPr id="21" name="TextBox 61">
            <a:extLst>
              <a:ext uri="{FF2B5EF4-FFF2-40B4-BE49-F238E27FC236}">
                <a16:creationId xmlns:a16="http://schemas.microsoft.com/office/drawing/2014/main" id="{B40C0DB7-4469-B270-F5E2-CBF9E017DF4E}"/>
              </a:ext>
            </a:extLst>
          </p:cNvPr>
          <p:cNvSpPr txBox="1"/>
          <p:nvPr/>
        </p:nvSpPr>
        <p:spPr>
          <a:xfrm>
            <a:off x="8452660" y="6336619"/>
            <a:ext cx="3364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เว็บไซต์</a:t>
            </a:r>
          </a:p>
        </p:txBody>
      </p:sp>
      <p:sp>
        <p:nvSpPr>
          <p:cNvPr id="22" name="Rectangle 64">
            <a:extLst>
              <a:ext uri="{FF2B5EF4-FFF2-40B4-BE49-F238E27FC236}">
                <a16:creationId xmlns:a16="http://schemas.microsoft.com/office/drawing/2014/main" id="{69C784DD-D277-C1F4-71F2-12801A68A399}"/>
              </a:ext>
            </a:extLst>
          </p:cNvPr>
          <p:cNvSpPr/>
          <p:nvPr/>
        </p:nvSpPr>
        <p:spPr>
          <a:xfrm>
            <a:off x="13174634" y="6202566"/>
            <a:ext cx="2239380" cy="80904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เว็บไซต์</a:t>
            </a:r>
          </a:p>
        </p:txBody>
      </p:sp>
      <p:sp>
        <p:nvSpPr>
          <p:cNvPr id="23" name="Rectangle 71">
            <a:extLst>
              <a:ext uri="{FF2B5EF4-FFF2-40B4-BE49-F238E27FC236}">
                <a16:creationId xmlns:a16="http://schemas.microsoft.com/office/drawing/2014/main" id="{D5A3C0CB-31EC-712D-D9F8-91E9A67B3627}"/>
              </a:ext>
            </a:extLst>
          </p:cNvPr>
          <p:cNvSpPr/>
          <p:nvPr/>
        </p:nvSpPr>
        <p:spPr>
          <a:xfrm>
            <a:off x="15662222" y="6219388"/>
            <a:ext cx="1569023" cy="7580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100 %</a:t>
            </a:r>
            <a:endParaRPr lang="th-TH" sz="36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TextBox 57">
            <a:extLst>
              <a:ext uri="{FF2B5EF4-FFF2-40B4-BE49-F238E27FC236}">
                <a16:creationId xmlns:a16="http://schemas.microsoft.com/office/drawing/2014/main" id="{EDB4DBB6-7707-C87D-9545-98BCFAB59C67}"/>
              </a:ext>
            </a:extLst>
          </p:cNvPr>
          <p:cNvSpPr txBox="1"/>
          <p:nvPr/>
        </p:nvSpPr>
        <p:spPr>
          <a:xfrm>
            <a:off x="381000" y="7225863"/>
            <a:ext cx="6606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4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พื้นที่เครือข่ายช่างศิลป์พื้นที่ใหม่</a:t>
            </a:r>
          </a:p>
          <a:p>
            <a:endParaRPr lang="th-TH" sz="4000" b="1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3" name="Pentagon 60">
            <a:extLst>
              <a:ext uri="{FF2B5EF4-FFF2-40B4-BE49-F238E27FC236}">
                <a16:creationId xmlns:a16="http://schemas.microsoft.com/office/drawing/2014/main" id="{6496620D-FCD6-5C3E-8FD9-A2F4EBF6F3A4}"/>
              </a:ext>
            </a:extLst>
          </p:cNvPr>
          <p:cNvSpPr/>
          <p:nvPr/>
        </p:nvSpPr>
        <p:spPr>
          <a:xfrm>
            <a:off x="7021826" y="7158699"/>
            <a:ext cx="6118859" cy="80904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/>
          </a:p>
        </p:txBody>
      </p:sp>
      <p:sp>
        <p:nvSpPr>
          <p:cNvPr id="56" name="TextBox 61">
            <a:extLst>
              <a:ext uri="{FF2B5EF4-FFF2-40B4-BE49-F238E27FC236}">
                <a16:creationId xmlns:a16="http://schemas.microsoft.com/office/drawing/2014/main" id="{DB1BDA93-3990-FFFA-9D34-83DB45671925}"/>
              </a:ext>
            </a:extLst>
          </p:cNvPr>
          <p:cNvSpPr txBox="1"/>
          <p:nvPr/>
        </p:nvSpPr>
        <p:spPr>
          <a:xfrm>
            <a:off x="8452658" y="7258753"/>
            <a:ext cx="3364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 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</a:t>
            </a:r>
          </a:p>
        </p:txBody>
      </p:sp>
      <p:sp>
        <p:nvSpPr>
          <p:cNvPr id="70" name="Pentagon 45">
            <a:extLst>
              <a:ext uri="{FF2B5EF4-FFF2-40B4-BE49-F238E27FC236}">
                <a16:creationId xmlns:a16="http://schemas.microsoft.com/office/drawing/2014/main" id="{7302A46D-DFB3-8BB4-149D-75A3ECBFC968}"/>
              </a:ext>
            </a:extLst>
          </p:cNvPr>
          <p:cNvSpPr/>
          <p:nvPr/>
        </p:nvSpPr>
        <p:spPr>
          <a:xfrm>
            <a:off x="7561770" y="5313736"/>
            <a:ext cx="5542385" cy="809048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/>
          </a:p>
        </p:txBody>
      </p:sp>
      <p:sp>
        <p:nvSpPr>
          <p:cNvPr id="59" name="Rectangle 64">
            <a:extLst>
              <a:ext uri="{FF2B5EF4-FFF2-40B4-BE49-F238E27FC236}">
                <a16:creationId xmlns:a16="http://schemas.microsoft.com/office/drawing/2014/main" id="{5663F017-2856-0ECC-46DE-0ED4A01E469B}"/>
              </a:ext>
            </a:extLst>
          </p:cNvPr>
          <p:cNvSpPr/>
          <p:nvPr/>
        </p:nvSpPr>
        <p:spPr>
          <a:xfrm>
            <a:off x="13174632" y="7124700"/>
            <a:ext cx="2239380" cy="80904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 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</a:t>
            </a:r>
          </a:p>
        </p:txBody>
      </p:sp>
      <p:sp>
        <p:nvSpPr>
          <p:cNvPr id="63" name="Rectangle 71">
            <a:extLst>
              <a:ext uri="{FF2B5EF4-FFF2-40B4-BE49-F238E27FC236}">
                <a16:creationId xmlns:a16="http://schemas.microsoft.com/office/drawing/2014/main" id="{FA155C7D-FB7C-C736-15AE-627FAEF5D5C4}"/>
              </a:ext>
            </a:extLst>
          </p:cNvPr>
          <p:cNvSpPr/>
          <p:nvPr/>
        </p:nvSpPr>
        <p:spPr>
          <a:xfrm>
            <a:off x="15662220" y="7141522"/>
            <a:ext cx="1569023" cy="7580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100 %</a:t>
            </a:r>
            <a:endParaRPr lang="th-TH" sz="36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6" name="TextBox 54">
            <a:extLst>
              <a:ext uri="{FF2B5EF4-FFF2-40B4-BE49-F238E27FC236}">
                <a16:creationId xmlns:a16="http://schemas.microsoft.com/office/drawing/2014/main" id="{E052DFDA-F7A9-7488-F42A-EB80F03508C0}"/>
              </a:ext>
            </a:extLst>
          </p:cNvPr>
          <p:cNvSpPr txBox="1"/>
          <p:nvPr/>
        </p:nvSpPr>
        <p:spPr>
          <a:xfrm>
            <a:off x="8660478" y="4454494"/>
            <a:ext cx="2514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ห้อง</a:t>
            </a:r>
          </a:p>
        </p:txBody>
      </p:sp>
      <p:sp>
        <p:nvSpPr>
          <p:cNvPr id="69" name="TextBox 54">
            <a:extLst>
              <a:ext uri="{FF2B5EF4-FFF2-40B4-BE49-F238E27FC236}">
                <a16:creationId xmlns:a16="http://schemas.microsoft.com/office/drawing/2014/main" id="{008AD281-61C1-8312-EFDB-85E73B170A1F}"/>
              </a:ext>
            </a:extLst>
          </p:cNvPr>
          <p:cNvSpPr txBox="1"/>
          <p:nvPr/>
        </p:nvSpPr>
        <p:spPr>
          <a:xfrm>
            <a:off x="8669755" y="3528332"/>
            <a:ext cx="2514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ระบบ</a:t>
            </a:r>
          </a:p>
        </p:txBody>
      </p:sp>
      <p:sp>
        <p:nvSpPr>
          <p:cNvPr id="61" name="Pentagon 60"/>
          <p:cNvSpPr/>
          <p:nvPr/>
        </p:nvSpPr>
        <p:spPr>
          <a:xfrm>
            <a:off x="7035340" y="5325052"/>
            <a:ext cx="4790211" cy="80904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/>
          </a:p>
        </p:txBody>
      </p:sp>
      <p:sp>
        <p:nvSpPr>
          <p:cNvPr id="62" name="TextBox 61"/>
          <p:cNvSpPr txBox="1"/>
          <p:nvPr/>
        </p:nvSpPr>
        <p:spPr>
          <a:xfrm>
            <a:off x="8460970" y="5412761"/>
            <a:ext cx="3364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799 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คน  </a:t>
            </a:r>
          </a:p>
        </p:txBody>
      </p:sp>
    </p:spTree>
    <p:extLst>
      <p:ext uri="{BB962C8B-B14F-4D97-AF65-F5344CB8AC3E}">
        <p14:creationId xmlns:p14="http://schemas.microsoft.com/office/powerpoint/2010/main" val="1282722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4D1A605E-35BA-45D1-24C0-3B12E23D5138}"/>
              </a:ext>
            </a:extLst>
          </p:cNvPr>
          <p:cNvSpPr/>
          <p:nvPr/>
        </p:nvSpPr>
        <p:spPr>
          <a:xfrm>
            <a:off x="-1" y="0"/>
            <a:ext cx="18288001" cy="11754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957488A-E082-0378-34E2-2983381A2E9B}"/>
              </a:ext>
            </a:extLst>
          </p:cNvPr>
          <p:cNvSpPr/>
          <p:nvPr/>
        </p:nvSpPr>
        <p:spPr>
          <a:xfrm>
            <a:off x="10328015" y="75386"/>
            <a:ext cx="7637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3600" b="1" dirty="0">
                <a:solidFill>
                  <a:sysClr val="windowText" lastClr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รายงานความก้าวหน้าการดำเนินงานโครงการ รอบ 6 เดือน</a:t>
            </a:r>
          </a:p>
          <a:p>
            <a:pPr algn="r"/>
            <a:r>
              <a:rPr lang="th-TH" sz="3600" b="1" dirty="0">
                <a:solidFill>
                  <a:sysClr val="windowText" lastClr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โดย มหาวิทยาลัยราชภัฏลำปาง</a:t>
            </a: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7ACD5238-8CBB-ED24-8A2C-896B22CE7835}"/>
              </a:ext>
            </a:extLst>
          </p:cNvPr>
          <p:cNvGrpSpPr/>
          <p:nvPr/>
        </p:nvGrpSpPr>
        <p:grpSpPr>
          <a:xfrm>
            <a:off x="259841" y="198178"/>
            <a:ext cx="1523999" cy="774963"/>
            <a:chOff x="152401" y="819052"/>
            <a:chExt cx="3575702" cy="1924468"/>
          </a:xfrm>
        </p:grpSpPr>
        <p:sp>
          <p:nvSpPr>
            <p:cNvPr id="11" name="Freeform 37">
              <a:extLst>
                <a:ext uri="{FF2B5EF4-FFF2-40B4-BE49-F238E27FC236}">
                  <a16:creationId xmlns:a16="http://schemas.microsoft.com/office/drawing/2014/main" id="{995E6F1F-0CC6-DB00-DE4B-39A1E2E1E799}"/>
                </a:ext>
              </a:extLst>
            </p:cNvPr>
            <p:cNvSpPr/>
            <p:nvPr/>
          </p:nvSpPr>
          <p:spPr>
            <a:xfrm>
              <a:off x="2164630" y="819052"/>
              <a:ext cx="1563473" cy="1924468"/>
            </a:xfrm>
            <a:custGeom>
              <a:avLst/>
              <a:gdLst/>
              <a:ahLst/>
              <a:cxnLst/>
              <a:rect l="l" t="t" r="r" b="b"/>
              <a:pathLst>
                <a:path w="1485564" h="1797658">
                  <a:moveTo>
                    <a:pt x="0" y="0"/>
                  </a:moveTo>
                  <a:lnTo>
                    <a:pt x="1485565" y="0"/>
                  </a:lnTo>
                  <a:lnTo>
                    <a:pt x="1485565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Freeform 38">
              <a:extLst>
                <a:ext uri="{FF2B5EF4-FFF2-40B4-BE49-F238E27FC236}">
                  <a16:creationId xmlns:a16="http://schemas.microsoft.com/office/drawing/2014/main" id="{DFBE186E-6195-3742-2709-8A9BE504FB9B}"/>
                </a:ext>
              </a:extLst>
            </p:cNvPr>
            <p:cNvSpPr/>
            <p:nvPr/>
          </p:nvSpPr>
          <p:spPr>
            <a:xfrm>
              <a:off x="152401" y="819052"/>
              <a:ext cx="1891935" cy="1924468"/>
            </a:xfrm>
            <a:custGeom>
              <a:avLst/>
              <a:gdLst/>
              <a:ahLst/>
              <a:cxnLst/>
              <a:rect l="l" t="t" r="r" b="b"/>
              <a:pathLst>
                <a:path w="1797658" h="1797658">
                  <a:moveTo>
                    <a:pt x="0" y="0"/>
                  </a:moveTo>
                  <a:lnTo>
                    <a:pt x="1797657" y="0"/>
                  </a:lnTo>
                  <a:lnTo>
                    <a:pt x="1797657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D1FA8A73-42A2-FD0F-1287-93963C2E4405}"/>
              </a:ext>
            </a:extLst>
          </p:cNvPr>
          <p:cNvGrpSpPr/>
          <p:nvPr/>
        </p:nvGrpSpPr>
        <p:grpSpPr>
          <a:xfrm>
            <a:off x="2068570" y="44856"/>
            <a:ext cx="1937881" cy="952500"/>
            <a:chOff x="13784597" y="0"/>
            <a:chExt cx="4503403" cy="2247430"/>
          </a:xfrm>
        </p:grpSpPr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1867BDEC-9557-12D4-85AA-F8821A1FBC7B}"/>
                </a:ext>
              </a:extLst>
            </p:cNvPr>
            <p:cNvSpPr/>
            <p:nvPr/>
          </p:nvSpPr>
          <p:spPr>
            <a:xfrm>
              <a:off x="13784597" y="320303"/>
              <a:ext cx="1434643" cy="1924468"/>
            </a:xfrm>
            <a:custGeom>
              <a:avLst/>
              <a:gdLst/>
              <a:ahLst/>
              <a:cxnLst/>
              <a:rect l="l" t="t" r="r" b="b"/>
              <a:pathLst>
                <a:path w="1363153" h="1797658">
                  <a:moveTo>
                    <a:pt x="0" y="0"/>
                  </a:moveTo>
                  <a:lnTo>
                    <a:pt x="1363153" y="0"/>
                  </a:lnTo>
                  <a:lnTo>
                    <a:pt x="1363153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pic>
          <p:nvPicPr>
            <p:cNvPr id="25" name="รูปภาพ 24">
              <a:extLst>
                <a:ext uri="{FF2B5EF4-FFF2-40B4-BE49-F238E27FC236}">
                  <a16:creationId xmlns:a16="http://schemas.microsoft.com/office/drawing/2014/main" id="{415A1DA9-50B3-F605-F566-058BEBCBE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717" y="0"/>
              <a:ext cx="2819283" cy="2247430"/>
            </a:xfrm>
            <a:prstGeom prst="rect">
              <a:avLst/>
            </a:prstGeom>
          </p:spPr>
        </p:pic>
      </p:grpSp>
      <p:sp>
        <p:nvSpPr>
          <p:cNvPr id="3" name="Rounded Rectangle 2"/>
          <p:cNvSpPr/>
          <p:nvPr/>
        </p:nvSpPr>
        <p:spPr>
          <a:xfrm>
            <a:off x="392799" y="1724079"/>
            <a:ext cx="17526000" cy="8153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grpSp>
        <p:nvGrpSpPr>
          <p:cNvPr id="9" name="Google Shape;598;p12"/>
          <p:cNvGrpSpPr/>
          <p:nvPr/>
        </p:nvGrpSpPr>
        <p:grpSpPr>
          <a:xfrm>
            <a:off x="2009379" y="1041461"/>
            <a:ext cx="1123842" cy="909684"/>
            <a:chOff x="6632617" y="756954"/>
            <a:chExt cx="1961330" cy="1587582"/>
          </a:xfrm>
        </p:grpSpPr>
        <p:sp>
          <p:nvSpPr>
            <p:cNvPr id="10" name="Google Shape;599;p12"/>
            <p:cNvSpPr/>
            <p:nvPr/>
          </p:nvSpPr>
          <p:spPr>
            <a:xfrm>
              <a:off x="7119851" y="756954"/>
              <a:ext cx="951898" cy="1071846"/>
            </a:xfrm>
            <a:custGeom>
              <a:avLst/>
              <a:gdLst/>
              <a:ahLst/>
              <a:cxnLst/>
              <a:rect l="l" t="t" r="r" b="b"/>
              <a:pathLst>
                <a:path w="951898" h="1071846" extrusionOk="0">
                  <a:moveTo>
                    <a:pt x="190990" y="0"/>
                  </a:moveTo>
                  <a:cubicBezTo>
                    <a:pt x="381111" y="0"/>
                    <a:pt x="570854" y="0"/>
                    <a:pt x="760975" y="0"/>
                  </a:cubicBezTo>
                  <a:cubicBezTo>
                    <a:pt x="765132" y="672"/>
                    <a:pt x="769668" y="1680"/>
                    <a:pt x="773826" y="2016"/>
                  </a:cubicBezTo>
                  <a:cubicBezTo>
                    <a:pt x="882683" y="17804"/>
                    <a:pt x="958277" y="103465"/>
                    <a:pt x="951474" y="202563"/>
                  </a:cubicBezTo>
                  <a:cubicBezTo>
                    <a:pt x="944670" y="297294"/>
                    <a:pt x="855090" y="373213"/>
                    <a:pt x="746234" y="375565"/>
                  </a:cubicBezTo>
                  <a:cubicBezTo>
                    <a:pt x="713350" y="376236"/>
                    <a:pt x="680467" y="375901"/>
                    <a:pt x="647960" y="375901"/>
                  </a:cubicBezTo>
                  <a:cubicBezTo>
                    <a:pt x="644181" y="375901"/>
                    <a:pt x="640779" y="375901"/>
                    <a:pt x="635865" y="375901"/>
                  </a:cubicBezTo>
                  <a:lnTo>
                    <a:pt x="793969" y="1071846"/>
                  </a:lnTo>
                  <a:lnTo>
                    <a:pt x="686486" y="1071846"/>
                  </a:lnTo>
                  <a:lnTo>
                    <a:pt x="530788" y="281506"/>
                  </a:lnTo>
                  <a:cubicBezTo>
                    <a:pt x="535702" y="281506"/>
                    <a:pt x="539860" y="281506"/>
                    <a:pt x="543640" y="281506"/>
                  </a:cubicBezTo>
                  <a:cubicBezTo>
                    <a:pt x="608651" y="281506"/>
                    <a:pt x="673285" y="281842"/>
                    <a:pt x="738296" y="281506"/>
                  </a:cubicBezTo>
                  <a:cubicBezTo>
                    <a:pt x="819183" y="280834"/>
                    <a:pt x="870209" y="207938"/>
                    <a:pt x="833924" y="145120"/>
                  </a:cubicBezTo>
                  <a:cubicBezTo>
                    <a:pt x="813513" y="109176"/>
                    <a:pt x="778740" y="93052"/>
                    <a:pt x="733761" y="93052"/>
                  </a:cubicBezTo>
                  <a:cubicBezTo>
                    <a:pt x="561782" y="93387"/>
                    <a:pt x="390182" y="93052"/>
                    <a:pt x="218204" y="93052"/>
                  </a:cubicBezTo>
                  <a:cubicBezTo>
                    <a:pt x="213668" y="93052"/>
                    <a:pt x="209510" y="93052"/>
                    <a:pt x="204975" y="93387"/>
                  </a:cubicBezTo>
                  <a:cubicBezTo>
                    <a:pt x="141853" y="96075"/>
                    <a:pt x="95362" y="149487"/>
                    <a:pt x="107835" y="204579"/>
                  </a:cubicBezTo>
                  <a:cubicBezTo>
                    <a:pt x="118419" y="250600"/>
                    <a:pt x="160752" y="281170"/>
                    <a:pt x="214802" y="281170"/>
                  </a:cubicBezTo>
                  <a:cubicBezTo>
                    <a:pt x="281704" y="281506"/>
                    <a:pt x="348605" y="281170"/>
                    <a:pt x="415506" y="281170"/>
                  </a:cubicBezTo>
                  <a:cubicBezTo>
                    <a:pt x="419286" y="281170"/>
                    <a:pt x="423444" y="281170"/>
                    <a:pt x="427979" y="281170"/>
                  </a:cubicBezTo>
                  <a:lnTo>
                    <a:pt x="265171" y="1071846"/>
                  </a:lnTo>
                  <a:lnTo>
                    <a:pt x="161150" y="1071846"/>
                  </a:lnTo>
                  <a:lnTo>
                    <a:pt x="190234" y="939583"/>
                  </a:lnTo>
                  <a:cubicBezTo>
                    <a:pt x="228409" y="768261"/>
                    <a:pt x="266585" y="596603"/>
                    <a:pt x="304760" y="425282"/>
                  </a:cubicBezTo>
                  <a:cubicBezTo>
                    <a:pt x="308540" y="409157"/>
                    <a:pt x="311942" y="393033"/>
                    <a:pt x="315343" y="375901"/>
                  </a:cubicBezTo>
                  <a:cubicBezTo>
                    <a:pt x="282837" y="375901"/>
                    <a:pt x="251843" y="376236"/>
                    <a:pt x="220850" y="375901"/>
                  </a:cubicBezTo>
                  <a:cubicBezTo>
                    <a:pt x="207621" y="375901"/>
                    <a:pt x="194014" y="375565"/>
                    <a:pt x="181162" y="373885"/>
                  </a:cubicBezTo>
                  <a:cubicBezTo>
                    <a:pt x="87803" y="362799"/>
                    <a:pt x="12208" y="294271"/>
                    <a:pt x="1247" y="207602"/>
                  </a:cubicBezTo>
                  <a:cubicBezTo>
                    <a:pt x="-8959" y="127652"/>
                    <a:pt x="44336" y="45350"/>
                    <a:pt x="130136" y="14781"/>
                  </a:cubicBezTo>
                  <a:cubicBezTo>
                    <a:pt x="149413" y="7726"/>
                    <a:pt x="170579" y="4703"/>
                    <a:pt x="190990" y="0"/>
                  </a:cubicBezTo>
                  <a:close/>
                </a:path>
              </a:pathLst>
            </a:custGeom>
            <a:solidFill>
              <a:srgbClr val="D0CECE"/>
            </a:solidFill>
            <a:ln>
              <a:noFill/>
            </a:ln>
            <a:effectLst>
              <a:outerShdw blurRad="50800" dist="127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600;p12"/>
            <p:cNvSpPr/>
            <p:nvPr/>
          </p:nvSpPr>
          <p:spPr>
            <a:xfrm>
              <a:off x="6632617" y="1586576"/>
              <a:ext cx="1961330" cy="704175"/>
            </a:xfrm>
            <a:custGeom>
              <a:avLst/>
              <a:gdLst/>
              <a:ahLst/>
              <a:cxnLst/>
              <a:rect l="l" t="t" r="r" b="b"/>
              <a:pathLst>
                <a:path w="1961330" h="704175" extrusionOk="0">
                  <a:moveTo>
                    <a:pt x="123432" y="0"/>
                  </a:moveTo>
                  <a:lnTo>
                    <a:pt x="1833873" y="0"/>
                  </a:lnTo>
                  <a:lnTo>
                    <a:pt x="1857765" y="1755"/>
                  </a:lnTo>
                  <a:cubicBezTo>
                    <a:pt x="1911060" y="10153"/>
                    <a:pt x="1947723" y="40722"/>
                    <a:pt x="1958307" y="84056"/>
                  </a:cubicBezTo>
                  <a:cubicBezTo>
                    <a:pt x="1959440" y="88087"/>
                    <a:pt x="1960197" y="92455"/>
                    <a:pt x="1961330" y="96486"/>
                  </a:cubicBezTo>
                  <a:cubicBezTo>
                    <a:pt x="1961330" y="103204"/>
                    <a:pt x="1961330" y="109923"/>
                    <a:pt x="1961330" y="116641"/>
                  </a:cubicBezTo>
                  <a:cubicBezTo>
                    <a:pt x="1954527" y="137133"/>
                    <a:pt x="1949991" y="158632"/>
                    <a:pt x="1940542" y="178115"/>
                  </a:cubicBezTo>
                  <a:cubicBezTo>
                    <a:pt x="1881956" y="298377"/>
                    <a:pt x="1822614" y="417966"/>
                    <a:pt x="1763272" y="537892"/>
                  </a:cubicBezTo>
                  <a:cubicBezTo>
                    <a:pt x="1751177" y="562414"/>
                    <a:pt x="1739460" y="586601"/>
                    <a:pt x="1727364" y="611459"/>
                  </a:cubicBezTo>
                  <a:cubicBezTo>
                    <a:pt x="1731144" y="613139"/>
                    <a:pt x="1734168" y="614483"/>
                    <a:pt x="1737192" y="615826"/>
                  </a:cubicBezTo>
                  <a:cubicBezTo>
                    <a:pt x="1761382" y="627584"/>
                    <a:pt x="1771210" y="653786"/>
                    <a:pt x="1759870" y="676293"/>
                  </a:cubicBezTo>
                  <a:cubicBezTo>
                    <a:pt x="1752311" y="691409"/>
                    <a:pt x="1738326" y="699136"/>
                    <a:pt x="1721695" y="704175"/>
                  </a:cubicBezTo>
                  <a:cubicBezTo>
                    <a:pt x="1595452" y="704175"/>
                    <a:pt x="1468830" y="704175"/>
                    <a:pt x="1342587" y="704175"/>
                  </a:cubicBezTo>
                  <a:cubicBezTo>
                    <a:pt x="1342209" y="702495"/>
                    <a:pt x="1341453" y="700815"/>
                    <a:pt x="1341453" y="698800"/>
                  </a:cubicBezTo>
                  <a:cubicBezTo>
                    <a:pt x="1336917" y="673269"/>
                    <a:pt x="1313861" y="655466"/>
                    <a:pt x="1286646" y="657145"/>
                  </a:cubicBezTo>
                  <a:cubicBezTo>
                    <a:pt x="1258299" y="658489"/>
                    <a:pt x="1237888" y="677972"/>
                    <a:pt x="1236376" y="704175"/>
                  </a:cubicBezTo>
                  <a:cubicBezTo>
                    <a:pt x="1060240" y="704175"/>
                    <a:pt x="883726" y="704175"/>
                    <a:pt x="707590" y="704175"/>
                  </a:cubicBezTo>
                  <a:cubicBezTo>
                    <a:pt x="707590" y="702495"/>
                    <a:pt x="707590" y="700480"/>
                    <a:pt x="707590" y="698800"/>
                  </a:cubicBezTo>
                  <a:cubicBezTo>
                    <a:pt x="704566" y="673941"/>
                    <a:pt x="678864" y="655129"/>
                    <a:pt x="651272" y="657145"/>
                  </a:cubicBezTo>
                  <a:cubicBezTo>
                    <a:pt x="620656" y="658489"/>
                    <a:pt x="599112" y="679316"/>
                    <a:pt x="601001" y="703167"/>
                  </a:cubicBezTo>
                  <a:cubicBezTo>
                    <a:pt x="474002" y="703167"/>
                    <a:pt x="347003" y="703167"/>
                    <a:pt x="219626" y="703167"/>
                  </a:cubicBezTo>
                  <a:cubicBezTo>
                    <a:pt x="216602" y="702159"/>
                    <a:pt x="213578" y="700815"/>
                    <a:pt x="210176" y="699808"/>
                  </a:cubicBezTo>
                  <a:cubicBezTo>
                    <a:pt x="189388" y="692417"/>
                    <a:pt x="175402" y="673269"/>
                    <a:pt x="176914" y="653786"/>
                  </a:cubicBezTo>
                  <a:cubicBezTo>
                    <a:pt x="178426" y="632623"/>
                    <a:pt x="194679" y="615490"/>
                    <a:pt x="217358" y="610452"/>
                  </a:cubicBezTo>
                  <a:cubicBezTo>
                    <a:pt x="220003" y="609780"/>
                    <a:pt x="222649" y="609444"/>
                    <a:pt x="225673" y="608772"/>
                  </a:cubicBezTo>
                  <a:cubicBezTo>
                    <a:pt x="223783" y="604741"/>
                    <a:pt x="222649" y="601381"/>
                    <a:pt x="221138" y="598358"/>
                  </a:cubicBezTo>
                  <a:cubicBezTo>
                    <a:pt x="153858" y="458277"/>
                    <a:pt x="86579" y="318196"/>
                    <a:pt x="19677" y="178115"/>
                  </a:cubicBezTo>
                  <a:cubicBezTo>
                    <a:pt x="12496" y="163335"/>
                    <a:pt x="6826" y="147882"/>
                    <a:pt x="3046" y="132430"/>
                  </a:cubicBezTo>
                  <a:cubicBezTo>
                    <a:pt x="-8671" y="82713"/>
                    <a:pt x="14008" y="38035"/>
                    <a:pt x="60877" y="15192"/>
                  </a:cubicBezTo>
                  <a:cubicBezTo>
                    <a:pt x="74106" y="8809"/>
                    <a:pt x="87902" y="4526"/>
                    <a:pt x="102123" y="18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127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601;p12"/>
            <p:cNvSpPr/>
            <p:nvPr/>
          </p:nvSpPr>
          <p:spPr>
            <a:xfrm>
              <a:off x="7145083" y="975965"/>
              <a:ext cx="951898" cy="1368571"/>
            </a:xfrm>
            <a:custGeom>
              <a:avLst/>
              <a:gdLst/>
              <a:ahLst/>
              <a:cxnLst/>
              <a:rect l="l" t="t" r="r" b="b"/>
              <a:pathLst>
                <a:path w="951898" h="1368571" extrusionOk="0">
                  <a:moveTo>
                    <a:pt x="190990" y="0"/>
                  </a:moveTo>
                  <a:lnTo>
                    <a:pt x="760975" y="0"/>
                  </a:lnTo>
                  <a:cubicBezTo>
                    <a:pt x="765132" y="672"/>
                    <a:pt x="769668" y="1680"/>
                    <a:pt x="773826" y="2016"/>
                  </a:cubicBezTo>
                  <a:cubicBezTo>
                    <a:pt x="882683" y="17804"/>
                    <a:pt x="958277" y="103465"/>
                    <a:pt x="951474" y="202563"/>
                  </a:cubicBezTo>
                  <a:cubicBezTo>
                    <a:pt x="944670" y="297294"/>
                    <a:pt x="855090" y="373213"/>
                    <a:pt x="746234" y="375565"/>
                  </a:cubicBezTo>
                  <a:cubicBezTo>
                    <a:pt x="713350" y="376236"/>
                    <a:pt x="680467" y="375901"/>
                    <a:pt x="647960" y="375901"/>
                  </a:cubicBezTo>
                  <a:lnTo>
                    <a:pt x="635865" y="375901"/>
                  </a:lnTo>
                  <a:lnTo>
                    <a:pt x="842414" y="1368571"/>
                  </a:lnTo>
                  <a:lnTo>
                    <a:pt x="716764" y="1338293"/>
                  </a:lnTo>
                  <a:lnTo>
                    <a:pt x="530788" y="281506"/>
                  </a:lnTo>
                  <a:lnTo>
                    <a:pt x="543640" y="281506"/>
                  </a:lnTo>
                  <a:lnTo>
                    <a:pt x="738296" y="281506"/>
                  </a:lnTo>
                  <a:cubicBezTo>
                    <a:pt x="819183" y="280834"/>
                    <a:pt x="870209" y="207938"/>
                    <a:pt x="833924" y="145120"/>
                  </a:cubicBezTo>
                  <a:cubicBezTo>
                    <a:pt x="813513" y="109176"/>
                    <a:pt x="778740" y="93052"/>
                    <a:pt x="733761" y="93052"/>
                  </a:cubicBezTo>
                  <a:lnTo>
                    <a:pt x="218204" y="93052"/>
                  </a:lnTo>
                  <a:cubicBezTo>
                    <a:pt x="213668" y="93052"/>
                    <a:pt x="209510" y="93052"/>
                    <a:pt x="204975" y="93387"/>
                  </a:cubicBezTo>
                  <a:cubicBezTo>
                    <a:pt x="141853" y="96075"/>
                    <a:pt x="95362" y="149487"/>
                    <a:pt x="107835" y="204579"/>
                  </a:cubicBezTo>
                  <a:cubicBezTo>
                    <a:pt x="118419" y="250600"/>
                    <a:pt x="160752" y="281170"/>
                    <a:pt x="214802" y="281170"/>
                  </a:cubicBezTo>
                  <a:lnTo>
                    <a:pt x="415506" y="281170"/>
                  </a:lnTo>
                  <a:lnTo>
                    <a:pt x="427979" y="281170"/>
                  </a:lnTo>
                  <a:lnTo>
                    <a:pt x="186448" y="1344349"/>
                  </a:lnTo>
                  <a:lnTo>
                    <a:pt x="76371" y="1356460"/>
                  </a:lnTo>
                  <a:lnTo>
                    <a:pt x="190234" y="939583"/>
                  </a:lnTo>
                  <a:lnTo>
                    <a:pt x="304760" y="425282"/>
                  </a:lnTo>
                  <a:cubicBezTo>
                    <a:pt x="308540" y="409157"/>
                    <a:pt x="311942" y="393033"/>
                    <a:pt x="315343" y="375901"/>
                  </a:cubicBezTo>
                  <a:lnTo>
                    <a:pt x="220850" y="375901"/>
                  </a:lnTo>
                  <a:cubicBezTo>
                    <a:pt x="207621" y="375901"/>
                    <a:pt x="194014" y="375565"/>
                    <a:pt x="181162" y="373885"/>
                  </a:cubicBezTo>
                  <a:cubicBezTo>
                    <a:pt x="87803" y="362799"/>
                    <a:pt x="12208" y="294271"/>
                    <a:pt x="1247" y="207602"/>
                  </a:cubicBezTo>
                  <a:cubicBezTo>
                    <a:pt x="-8959" y="127652"/>
                    <a:pt x="44336" y="45350"/>
                    <a:pt x="130136" y="14781"/>
                  </a:cubicBezTo>
                  <a:cubicBezTo>
                    <a:pt x="149413" y="7726"/>
                    <a:pt x="170579" y="4703"/>
                    <a:pt x="190990" y="0"/>
                  </a:cubicBezTo>
                  <a:close/>
                </a:path>
              </a:pathLst>
            </a:custGeom>
            <a:solidFill>
              <a:srgbClr val="D0CECE"/>
            </a:solidFill>
            <a:ln>
              <a:noFill/>
            </a:ln>
            <a:effectLst>
              <a:outerShdw blurRad="50800" dist="127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598;p12"/>
          <p:cNvGrpSpPr/>
          <p:nvPr/>
        </p:nvGrpSpPr>
        <p:grpSpPr>
          <a:xfrm>
            <a:off x="15134829" y="1041461"/>
            <a:ext cx="1123842" cy="909684"/>
            <a:chOff x="6632617" y="756954"/>
            <a:chExt cx="1961330" cy="1587582"/>
          </a:xfrm>
        </p:grpSpPr>
        <p:sp>
          <p:nvSpPr>
            <p:cNvPr id="18" name="Google Shape;599;p12"/>
            <p:cNvSpPr/>
            <p:nvPr/>
          </p:nvSpPr>
          <p:spPr>
            <a:xfrm>
              <a:off x="7119851" y="756954"/>
              <a:ext cx="951898" cy="1071846"/>
            </a:xfrm>
            <a:custGeom>
              <a:avLst/>
              <a:gdLst/>
              <a:ahLst/>
              <a:cxnLst/>
              <a:rect l="l" t="t" r="r" b="b"/>
              <a:pathLst>
                <a:path w="951898" h="1071846" extrusionOk="0">
                  <a:moveTo>
                    <a:pt x="190990" y="0"/>
                  </a:moveTo>
                  <a:cubicBezTo>
                    <a:pt x="381111" y="0"/>
                    <a:pt x="570854" y="0"/>
                    <a:pt x="760975" y="0"/>
                  </a:cubicBezTo>
                  <a:cubicBezTo>
                    <a:pt x="765132" y="672"/>
                    <a:pt x="769668" y="1680"/>
                    <a:pt x="773826" y="2016"/>
                  </a:cubicBezTo>
                  <a:cubicBezTo>
                    <a:pt x="882683" y="17804"/>
                    <a:pt x="958277" y="103465"/>
                    <a:pt x="951474" y="202563"/>
                  </a:cubicBezTo>
                  <a:cubicBezTo>
                    <a:pt x="944670" y="297294"/>
                    <a:pt x="855090" y="373213"/>
                    <a:pt x="746234" y="375565"/>
                  </a:cubicBezTo>
                  <a:cubicBezTo>
                    <a:pt x="713350" y="376236"/>
                    <a:pt x="680467" y="375901"/>
                    <a:pt x="647960" y="375901"/>
                  </a:cubicBezTo>
                  <a:cubicBezTo>
                    <a:pt x="644181" y="375901"/>
                    <a:pt x="640779" y="375901"/>
                    <a:pt x="635865" y="375901"/>
                  </a:cubicBezTo>
                  <a:lnTo>
                    <a:pt x="793969" y="1071846"/>
                  </a:lnTo>
                  <a:lnTo>
                    <a:pt x="686486" y="1071846"/>
                  </a:lnTo>
                  <a:lnTo>
                    <a:pt x="530788" y="281506"/>
                  </a:lnTo>
                  <a:cubicBezTo>
                    <a:pt x="535702" y="281506"/>
                    <a:pt x="539860" y="281506"/>
                    <a:pt x="543640" y="281506"/>
                  </a:cubicBezTo>
                  <a:cubicBezTo>
                    <a:pt x="608651" y="281506"/>
                    <a:pt x="673285" y="281842"/>
                    <a:pt x="738296" y="281506"/>
                  </a:cubicBezTo>
                  <a:cubicBezTo>
                    <a:pt x="819183" y="280834"/>
                    <a:pt x="870209" y="207938"/>
                    <a:pt x="833924" y="145120"/>
                  </a:cubicBezTo>
                  <a:cubicBezTo>
                    <a:pt x="813513" y="109176"/>
                    <a:pt x="778740" y="93052"/>
                    <a:pt x="733761" y="93052"/>
                  </a:cubicBezTo>
                  <a:cubicBezTo>
                    <a:pt x="561782" y="93387"/>
                    <a:pt x="390182" y="93052"/>
                    <a:pt x="218204" y="93052"/>
                  </a:cubicBezTo>
                  <a:cubicBezTo>
                    <a:pt x="213668" y="93052"/>
                    <a:pt x="209510" y="93052"/>
                    <a:pt x="204975" y="93387"/>
                  </a:cubicBezTo>
                  <a:cubicBezTo>
                    <a:pt x="141853" y="96075"/>
                    <a:pt x="95362" y="149487"/>
                    <a:pt x="107835" y="204579"/>
                  </a:cubicBezTo>
                  <a:cubicBezTo>
                    <a:pt x="118419" y="250600"/>
                    <a:pt x="160752" y="281170"/>
                    <a:pt x="214802" y="281170"/>
                  </a:cubicBezTo>
                  <a:cubicBezTo>
                    <a:pt x="281704" y="281506"/>
                    <a:pt x="348605" y="281170"/>
                    <a:pt x="415506" y="281170"/>
                  </a:cubicBezTo>
                  <a:cubicBezTo>
                    <a:pt x="419286" y="281170"/>
                    <a:pt x="423444" y="281170"/>
                    <a:pt x="427979" y="281170"/>
                  </a:cubicBezTo>
                  <a:lnTo>
                    <a:pt x="265171" y="1071846"/>
                  </a:lnTo>
                  <a:lnTo>
                    <a:pt x="161150" y="1071846"/>
                  </a:lnTo>
                  <a:lnTo>
                    <a:pt x="190234" y="939583"/>
                  </a:lnTo>
                  <a:cubicBezTo>
                    <a:pt x="228409" y="768261"/>
                    <a:pt x="266585" y="596603"/>
                    <a:pt x="304760" y="425282"/>
                  </a:cubicBezTo>
                  <a:cubicBezTo>
                    <a:pt x="308540" y="409157"/>
                    <a:pt x="311942" y="393033"/>
                    <a:pt x="315343" y="375901"/>
                  </a:cubicBezTo>
                  <a:cubicBezTo>
                    <a:pt x="282837" y="375901"/>
                    <a:pt x="251843" y="376236"/>
                    <a:pt x="220850" y="375901"/>
                  </a:cubicBezTo>
                  <a:cubicBezTo>
                    <a:pt x="207621" y="375901"/>
                    <a:pt x="194014" y="375565"/>
                    <a:pt x="181162" y="373885"/>
                  </a:cubicBezTo>
                  <a:cubicBezTo>
                    <a:pt x="87803" y="362799"/>
                    <a:pt x="12208" y="294271"/>
                    <a:pt x="1247" y="207602"/>
                  </a:cubicBezTo>
                  <a:cubicBezTo>
                    <a:pt x="-8959" y="127652"/>
                    <a:pt x="44336" y="45350"/>
                    <a:pt x="130136" y="14781"/>
                  </a:cubicBezTo>
                  <a:cubicBezTo>
                    <a:pt x="149413" y="7726"/>
                    <a:pt x="170579" y="4703"/>
                    <a:pt x="190990" y="0"/>
                  </a:cubicBezTo>
                  <a:close/>
                </a:path>
              </a:pathLst>
            </a:custGeom>
            <a:solidFill>
              <a:srgbClr val="D0CECE"/>
            </a:solidFill>
            <a:ln>
              <a:noFill/>
            </a:ln>
            <a:effectLst>
              <a:outerShdw blurRad="50800" dist="127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600;p12"/>
            <p:cNvSpPr/>
            <p:nvPr/>
          </p:nvSpPr>
          <p:spPr>
            <a:xfrm>
              <a:off x="6632617" y="1586576"/>
              <a:ext cx="1961330" cy="704175"/>
            </a:xfrm>
            <a:custGeom>
              <a:avLst/>
              <a:gdLst/>
              <a:ahLst/>
              <a:cxnLst/>
              <a:rect l="l" t="t" r="r" b="b"/>
              <a:pathLst>
                <a:path w="1961330" h="704175" extrusionOk="0">
                  <a:moveTo>
                    <a:pt x="123432" y="0"/>
                  </a:moveTo>
                  <a:lnTo>
                    <a:pt x="1833873" y="0"/>
                  </a:lnTo>
                  <a:lnTo>
                    <a:pt x="1857765" y="1755"/>
                  </a:lnTo>
                  <a:cubicBezTo>
                    <a:pt x="1911060" y="10153"/>
                    <a:pt x="1947723" y="40722"/>
                    <a:pt x="1958307" y="84056"/>
                  </a:cubicBezTo>
                  <a:cubicBezTo>
                    <a:pt x="1959440" y="88087"/>
                    <a:pt x="1960197" y="92455"/>
                    <a:pt x="1961330" y="96486"/>
                  </a:cubicBezTo>
                  <a:cubicBezTo>
                    <a:pt x="1961330" y="103204"/>
                    <a:pt x="1961330" y="109923"/>
                    <a:pt x="1961330" y="116641"/>
                  </a:cubicBezTo>
                  <a:cubicBezTo>
                    <a:pt x="1954527" y="137133"/>
                    <a:pt x="1949991" y="158632"/>
                    <a:pt x="1940542" y="178115"/>
                  </a:cubicBezTo>
                  <a:cubicBezTo>
                    <a:pt x="1881956" y="298377"/>
                    <a:pt x="1822614" y="417966"/>
                    <a:pt x="1763272" y="537892"/>
                  </a:cubicBezTo>
                  <a:cubicBezTo>
                    <a:pt x="1751177" y="562414"/>
                    <a:pt x="1739460" y="586601"/>
                    <a:pt x="1727364" y="611459"/>
                  </a:cubicBezTo>
                  <a:cubicBezTo>
                    <a:pt x="1731144" y="613139"/>
                    <a:pt x="1734168" y="614483"/>
                    <a:pt x="1737192" y="615826"/>
                  </a:cubicBezTo>
                  <a:cubicBezTo>
                    <a:pt x="1761382" y="627584"/>
                    <a:pt x="1771210" y="653786"/>
                    <a:pt x="1759870" y="676293"/>
                  </a:cubicBezTo>
                  <a:cubicBezTo>
                    <a:pt x="1752311" y="691409"/>
                    <a:pt x="1738326" y="699136"/>
                    <a:pt x="1721695" y="704175"/>
                  </a:cubicBezTo>
                  <a:cubicBezTo>
                    <a:pt x="1595452" y="704175"/>
                    <a:pt x="1468830" y="704175"/>
                    <a:pt x="1342587" y="704175"/>
                  </a:cubicBezTo>
                  <a:cubicBezTo>
                    <a:pt x="1342209" y="702495"/>
                    <a:pt x="1341453" y="700815"/>
                    <a:pt x="1341453" y="698800"/>
                  </a:cubicBezTo>
                  <a:cubicBezTo>
                    <a:pt x="1336917" y="673269"/>
                    <a:pt x="1313861" y="655466"/>
                    <a:pt x="1286646" y="657145"/>
                  </a:cubicBezTo>
                  <a:cubicBezTo>
                    <a:pt x="1258299" y="658489"/>
                    <a:pt x="1237888" y="677972"/>
                    <a:pt x="1236376" y="704175"/>
                  </a:cubicBezTo>
                  <a:cubicBezTo>
                    <a:pt x="1060240" y="704175"/>
                    <a:pt x="883726" y="704175"/>
                    <a:pt x="707590" y="704175"/>
                  </a:cubicBezTo>
                  <a:cubicBezTo>
                    <a:pt x="707590" y="702495"/>
                    <a:pt x="707590" y="700480"/>
                    <a:pt x="707590" y="698800"/>
                  </a:cubicBezTo>
                  <a:cubicBezTo>
                    <a:pt x="704566" y="673941"/>
                    <a:pt x="678864" y="655129"/>
                    <a:pt x="651272" y="657145"/>
                  </a:cubicBezTo>
                  <a:cubicBezTo>
                    <a:pt x="620656" y="658489"/>
                    <a:pt x="599112" y="679316"/>
                    <a:pt x="601001" y="703167"/>
                  </a:cubicBezTo>
                  <a:cubicBezTo>
                    <a:pt x="474002" y="703167"/>
                    <a:pt x="347003" y="703167"/>
                    <a:pt x="219626" y="703167"/>
                  </a:cubicBezTo>
                  <a:cubicBezTo>
                    <a:pt x="216602" y="702159"/>
                    <a:pt x="213578" y="700815"/>
                    <a:pt x="210176" y="699808"/>
                  </a:cubicBezTo>
                  <a:cubicBezTo>
                    <a:pt x="189388" y="692417"/>
                    <a:pt x="175402" y="673269"/>
                    <a:pt x="176914" y="653786"/>
                  </a:cubicBezTo>
                  <a:cubicBezTo>
                    <a:pt x="178426" y="632623"/>
                    <a:pt x="194679" y="615490"/>
                    <a:pt x="217358" y="610452"/>
                  </a:cubicBezTo>
                  <a:cubicBezTo>
                    <a:pt x="220003" y="609780"/>
                    <a:pt x="222649" y="609444"/>
                    <a:pt x="225673" y="608772"/>
                  </a:cubicBezTo>
                  <a:cubicBezTo>
                    <a:pt x="223783" y="604741"/>
                    <a:pt x="222649" y="601381"/>
                    <a:pt x="221138" y="598358"/>
                  </a:cubicBezTo>
                  <a:cubicBezTo>
                    <a:pt x="153858" y="458277"/>
                    <a:pt x="86579" y="318196"/>
                    <a:pt x="19677" y="178115"/>
                  </a:cubicBezTo>
                  <a:cubicBezTo>
                    <a:pt x="12496" y="163335"/>
                    <a:pt x="6826" y="147882"/>
                    <a:pt x="3046" y="132430"/>
                  </a:cubicBezTo>
                  <a:cubicBezTo>
                    <a:pt x="-8671" y="82713"/>
                    <a:pt x="14008" y="38035"/>
                    <a:pt x="60877" y="15192"/>
                  </a:cubicBezTo>
                  <a:cubicBezTo>
                    <a:pt x="74106" y="8809"/>
                    <a:pt x="87902" y="4526"/>
                    <a:pt x="102123" y="18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127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601;p12"/>
            <p:cNvSpPr/>
            <p:nvPr/>
          </p:nvSpPr>
          <p:spPr>
            <a:xfrm>
              <a:off x="7145083" y="975965"/>
              <a:ext cx="951898" cy="1368571"/>
            </a:xfrm>
            <a:custGeom>
              <a:avLst/>
              <a:gdLst/>
              <a:ahLst/>
              <a:cxnLst/>
              <a:rect l="l" t="t" r="r" b="b"/>
              <a:pathLst>
                <a:path w="951898" h="1368571" extrusionOk="0">
                  <a:moveTo>
                    <a:pt x="190990" y="0"/>
                  </a:moveTo>
                  <a:lnTo>
                    <a:pt x="760975" y="0"/>
                  </a:lnTo>
                  <a:cubicBezTo>
                    <a:pt x="765132" y="672"/>
                    <a:pt x="769668" y="1680"/>
                    <a:pt x="773826" y="2016"/>
                  </a:cubicBezTo>
                  <a:cubicBezTo>
                    <a:pt x="882683" y="17804"/>
                    <a:pt x="958277" y="103465"/>
                    <a:pt x="951474" y="202563"/>
                  </a:cubicBezTo>
                  <a:cubicBezTo>
                    <a:pt x="944670" y="297294"/>
                    <a:pt x="855090" y="373213"/>
                    <a:pt x="746234" y="375565"/>
                  </a:cubicBezTo>
                  <a:cubicBezTo>
                    <a:pt x="713350" y="376236"/>
                    <a:pt x="680467" y="375901"/>
                    <a:pt x="647960" y="375901"/>
                  </a:cubicBezTo>
                  <a:lnTo>
                    <a:pt x="635865" y="375901"/>
                  </a:lnTo>
                  <a:lnTo>
                    <a:pt x="842414" y="1368571"/>
                  </a:lnTo>
                  <a:lnTo>
                    <a:pt x="716764" y="1338293"/>
                  </a:lnTo>
                  <a:lnTo>
                    <a:pt x="530788" y="281506"/>
                  </a:lnTo>
                  <a:lnTo>
                    <a:pt x="543640" y="281506"/>
                  </a:lnTo>
                  <a:lnTo>
                    <a:pt x="738296" y="281506"/>
                  </a:lnTo>
                  <a:cubicBezTo>
                    <a:pt x="819183" y="280834"/>
                    <a:pt x="870209" y="207938"/>
                    <a:pt x="833924" y="145120"/>
                  </a:cubicBezTo>
                  <a:cubicBezTo>
                    <a:pt x="813513" y="109176"/>
                    <a:pt x="778740" y="93052"/>
                    <a:pt x="733761" y="93052"/>
                  </a:cubicBezTo>
                  <a:lnTo>
                    <a:pt x="218204" y="93052"/>
                  </a:lnTo>
                  <a:cubicBezTo>
                    <a:pt x="213668" y="93052"/>
                    <a:pt x="209510" y="93052"/>
                    <a:pt x="204975" y="93387"/>
                  </a:cubicBezTo>
                  <a:cubicBezTo>
                    <a:pt x="141853" y="96075"/>
                    <a:pt x="95362" y="149487"/>
                    <a:pt x="107835" y="204579"/>
                  </a:cubicBezTo>
                  <a:cubicBezTo>
                    <a:pt x="118419" y="250600"/>
                    <a:pt x="160752" y="281170"/>
                    <a:pt x="214802" y="281170"/>
                  </a:cubicBezTo>
                  <a:lnTo>
                    <a:pt x="415506" y="281170"/>
                  </a:lnTo>
                  <a:lnTo>
                    <a:pt x="427979" y="281170"/>
                  </a:lnTo>
                  <a:lnTo>
                    <a:pt x="186448" y="1344349"/>
                  </a:lnTo>
                  <a:lnTo>
                    <a:pt x="76371" y="1356460"/>
                  </a:lnTo>
                  <a:lnTo>
                    <a:pt x="190234" y="939583"/>
                  </a:lnTo>
                  <a:lnTo>
                    <a:pt x="304760" y="425282"/>
                  </a:lnTo>
                  <a:cubicBezTo>
                    <a:pt x="308540" y="409157"/>
                    <a:pt x="311942" y="393033"/>
                    <a:pt x="315343" y="375901"/>
                  </a:cubicBezTo>
                  <a:lnTo>
                    <a:pt x="220850" y="375901"/>
                  </a:lnTo>
                  <a:cubicBezTo>
                    <a:pt x="207621" y="375901"/>
                    <a:pt x="194014" y="375565"/>
                    <a:pt x="181162" y="373885"/>
                  </a:cubicBezTo>
                  <a:cubicBezTo>
                    <a:pt x="87803" y="362799"/>
                    <a:pt x="12208" y="294271"/>
                    <a:pt x="1247" y="207602"/>
                  </a:cubicBezTo>
                  <a:cubicBezTo>
                    <a:pt x="-8959" y="127652"/>
                    <a:pt x="44336" y="45350"/>
                    <a:pt x="130136" y="14781"/>
                  </a:cubicBezTo>
                  <a:cubicBezTo>
                    <a:pt x="149413" y="7726"/>
                    <a:pt x="170579" y="4703"/>
                    <a:pt x="190990" y="0"/>
                  </a:cubicBezTo>
                  <a:close/>
                </a:path>
              </a:pathLst>
            </a:custGeom>
            <a:solidFill>
              <a:srgbClr val="D0CECE"/>
            </a:solidFill>
            <a:ln>
              <a:noFill/>
            </a:ln>
            <a:effectLst>
              <a:outerShdw blurRad="50800" dist="127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592235" y="1333500"/>
            <a:ext cx="10877550" cy="8953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การดำเนินงาน</a:t>
            </a:r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ผลผลิตที่ </a:t>
            </a:r>
            <a:r>
              <a:rPr lang="en-US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การปฏิรูประบบบริหารจัดการมหาวิทยาลัยราชภัฏลำปาง</a:t>
            </a:r>
            <a:endParaRPr lang="en-US" sz="36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9353550"/>
            <a:ext cx="18288000" cy="97155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sp>
        <p:nvSpPr>
          <p:cNvPr id="31" name="Rectangle 30"/>
          <p:cNvSpPr/>
          <p:nvPr/>
        </p:nvSpPr>
        <p:spPr>
          <a:xfrm>
            <a:off x="0" y="9227127"/>
            <a:ext cx="18288000" cy="1059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grpSp>
        <p:nvGrpSpPr>
          <p:cNvPr id="32" name="Group 31"/>
          <p:cNvGrpSpPr/>
          <p:nvPr/>
        </p:nvGrpSpPr>
        <p:grpSpPr>
          <a:xfrm>
            <a:off x="2698518" y="9244489"/>
            <a:ext cx="3260667" cy="646331"/>
            <a:chOff x="1799012" y="6162991"/>
            <a:chExt cx="2173778" cy="430887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1995054" y="6583680"/>
              <a:ext cx="1781694" cy="0"/>
            </a:xfrm>
            <a:prstGeom prst="line">
              <a:avLst/>
            </a:prstGeom>
            <a:ln w="76200">
              <a:solidFill>
                <a:srgbClr val="1F4E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799012" y="6162991"/>
              <a:ext cx="21737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เป้าหมาย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513665" y="9261745"/>
            <a:ext cx="3260667" cy="646331"/>
            <a:chOff x="1799012" y="6173165"/>
            <a:chExt cx="2173778" cy="430887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1995054" y="6583680"/>
              <a:ext cx="1781694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799012" y="6173165"/>
              <a:ext cx="21737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ดำเนินการแล้ว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328812" y="9261748"/>
            <a:ext cx="3260667" cy="646331"/>
            <a:chOff x="1799012" y="6184738"/>
            <a:chExt cx="2173778" cy="430887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1995054" y="6583680"/>
              <a:ext cx="1781694" cy="0"/>
            </a:xfrm>
            <a:prstGeom prst="line">
              <a:avLst/>
            </a:prstGeom>
            <a:ln w="76200">
              <a:solidFill>
                <a:srgbClr val="AFAB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799012" y="6184738"/>
              <a:ext cx="21737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อยู่ระหว่างดำเนินการ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2893733" y="2400300"/>
            <a:ext cx="32606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4951133" y="2400300"/>
            <a:ext cx="32606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 </a:t>
            </a:r>
            <a:r>
              <a:rPr lang="th-TH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ความก้าวหน้า</a:t>
            </a:r>
          </a:p>
        </p:txBody>
      </p:sp>
      <p:sp>
        <p:nvSpPr>
          <p:cNvPr id="6" name="TextBox 57">
            <a:extLst>
              <a:ext uri="{FF2B5EF4-FFF2-40B4-BE49-F238E27FC236}">
                <a16:creationId xmlns:a16="http://schemas.microsoft.com/office/drawing/2014/main" id="{241935F1-889B-5BE5-BDA1-426BC88A7B8F}"/>
              </a:ext>
            </a:extLst>
          </p:cNvPr>
          <p:cNvSpPr txBox="1"/>
          <p:nvPr/>
        </p:nvSpPr>
        <p:spPr>
          <a:xfrm>
            <a:off x="609600" y="4804590"/>
            <a:ext cx="8279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ระบบ/กลไกการดำเนินงาน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26" name="Pentagon 58">
            <a:extLst>
              <a:ext uri="{FF2B5EF4-FFF2-40B4-BE49-F238E27FC236}">
                <a16:creationId xmlns:a16="http://schemas.microsoft.com/office/drawing/2014/main" id="{6DD8D0C0-9FE2-0335-BFEA-7646E63115C8}"/>
              </a:ext>
            </a:extLst>
          </p:cNvPr>
          <p:cNvSpPr/>
          <p:nvPr/>
        </p:nvSpPr>
        <p:spPr>
          <a:xfrm>
            <a:off x="7513665" y="4728390"/>
            <a:ext cx="5640534" cy="80904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sp>
        <p:nvSpPr>
          <p:cNvPr id="27" name="Rectangle 59">
            <a:extLst>
              <a:ext uri="{FF2B5EF4-FFF2-40B4-BE49-F238E27FC236}">
                <a16:creationId xmlns:a16="http://schemas.microsoft.com/office/drawing/2014/main" id="{5C86751D-BD45-A5FB-35D8-60C0FCCBC023}"/>
              </a:ext>
            </a:extLst>
          </p:cNvPr>
          <p:cNvSpPr/>
          <p:nvPr/>
        </p:nvSpPr>
        <p:spPr>
          <a:xfrm>
            <a:off x="13174634" y="4575990"/>
            <a:ext cx="2239380" cy="117524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sp>
        <p:nvSpPr>
          <p:cNvPr id="29" name="TextBox 60">
            <a:extLst>
              <a:ext uri="{FF2B5EF4-FFF2-40B4-BE49-F238E27FC236}">
                <a16:creationId xmlns:a16="http://schemas.microsoft.com/office/drawing/2014/main" id="{757E2384-6D11-69F3-3BCC-42EB2CE7F1CD}"/>
              </a:ext>
            </a:extLst>
          </p:cNvPr>
          <p:cNvSpPr txBox="1"/>
          <p:nvPr/>
        </p:nvSpPr>
        <p:spPr>
          <a:xfrm>
            <a:off x="13174633" y="4880790"/>
            <a:ext cx="2239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ระบบ</a:t>
            </a:r>
          </a:p>
        </p:txBody>
      </p:sp>
      <p:sp>
        <p:nvSpPr>
          <p:cNvPr id="30" name="Rectangle 62">
            <a:extLst>
              <a:ext uri="{FF2B5EF4-FFF2-40B4-BE49-F238E27FC236}">
                <a16:creationId xmlns:a16="http://schemas.microsoft.com/office/drawing/2014/main" id="{C0658818-A925-098C-9D9A-714845F390B0}"/>
              </a:ext>
            </a:extLst>
          </p:cNvPr>
          <p:cNvSpPr/>
          <p:nvPr/>
        </p:nvSpPr>
        <p:spPr>
          <a:xfrm>
            <a:off x="15662222" y="4575990"/>
            <a:ext cx="1569023" cy="11752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100 %</a:t>
            </a:r>
            <a:endParaRPr lang="th-TH" sz="40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6" name="TextBox 57">
            <a:extLst>
              <a:ext uri="{FF2B5EF4-FFF2-40B4-BE49-F238E27FC236}">
                <a16:creationId xmlns:a16="http://schemas.microsoft.com/office/drawing/2014/main" id="{A0BAF30D-30D8-1FA9-AE73-164C8D659B09}"/>
              </a:ext>
            </a:extLst>
          </p:cNvPr>
          <p:cNvSpPr txBox="1"/>
          <p:nvPr/>
        </p:nvSpPr>
        <p:spPr>
          <a:xfrm>
            <a:off x="662960" y="6369665"/>
            <a:ext cx="1048927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245110"/>
            <a:r>
              <a:rPr lang="th-TH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รายงานผลการฝึกอบรม</a:t>
            </a:r>
          </a:p>
          <a:p>
            <a:pPr marR="245110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1.</a:t>
            </a:r>
            <a:r>
              <a:rPr lang="th-TH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หลักสูตร</a:t>
            </a:r>
            <a:r>
              <a:rPr lang="th-TH" sz="28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การวิเคราะห์ค่างานเพื่อกำหนดระดับ</a:t>
            </a:r>
            <a:r>
              <a:rPr lang="th-TH" sz="2800" b="1" kern="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ตำแหน่งที่สูงขึ้น </a:t>
            </a:r>
          </a:p>
          <a:p>
            <a:pPr marR="245110"/>
            <a:r>
              <a:rPr lang="en-US" sz="2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2.</a:t>
            </a:r>
            <a:r>
              <a:rPr lang="th-TH" sz="2800" b="1" kern="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การถ่ายทอดประสบการณ์สู่ตำแหน่งทางวิชาการ</a:t>
            </a:r>
            <a:endParaRPr lang="en-US" sz="2800" b="1" kern="0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R="245110"/>
            <a:r>
              <a:rPr lang="en-US" sz="2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3.</a:t>
            </a:r>
            <a:r>
              <a:rPr lang="en-US" sz="2800" b="1" kern="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kern="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หลักสูตร </a:t>
            </a:r>
            <a:r>
              <a:rPr lang="en-US" sz="2800" b="1" kern="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AUN-QA : Start to Sustain</a:t>
            </a:r>
            <a:endParaRPr lang="en-US" sz="2800" b="1" kern="0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R="245110"/>
            <a:r>
              <a:rPr lang="en-US" sz="2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4.</a:t>
            </a:r>
            <a:r>
              <a:rPr lang="th-TH" sz="28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หลักสูตรการแก้ปัญหาและตัดสินใจอย่างเป็นระบบ </a:t>
            </a:r>
            <a:r>
              <a:rPr lang="th-TH" sz="2800" b="1" kern="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"</a:t>
            </a:r>
            <a:r>
              <a:rPr lang="en-US" sz="2800" b="1" kern="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POWERFUL THINKING PROCESS"</a:t>
            </a:r>
            <a:endParaRPr lang="th-TH" sz="2800" b="1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9" name="Rectangle 62">
            <a:extLst>
              <a:ext uri="{FF2B5EF4-FFF2-40B4-BE49-F238E27FC236}">
                <a16:creationId xmlns:a16="http://schemas.microsoft.com/office/drawing/2014/main" id="{2C769669-965F-BFA3-3C7F-7F7230DD7AEA}"/>
              </a:ext>
            </a:extLst>
          </p:cNvPr>
          <p:cNvSpPr/>
          <p:nvPr/>
        </p:nvSpPr>
        <p:spPr>
          <a:xfrm>
            <a:off x="15662222" y="6143947"/>
            <a:ext cx="1569023" cy="11752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100 %</a:t>
            </a:r>
            <a:endParaRPr lang="th-TH" sz="40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1" name="Pentagon 46">
            <a:extLst>
              <a:ext uri="{FF2B5EF4-FFF2-40B4-BE49-F238E27FC236}">
                <a16:creationId xmlns:a16="http://schemas.microsoft.com/office/drawing/2014/main" id="{06B885D5-B934-BAE0-127C-63A6A51CF727}"/>
              </a:ext>
            </a:extLst>
          </p:cNvPr>
          <p:cNvSpPr/>
          <p:nvPr/>
        </p:nvSpPr>
        <p:spPr>
          <a:xfrm>
            <a:off x="7513665" y="6328590"/>
            <a:ext cx="5660970" cy="80904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sp>
        <p:nvSpPr>
          <p:cNvPr id="55" name="Rectangle 59">
            <a:extLst>
              <a:ext uri="{FF2B5EF4-FFF2-40B4-BE49-F238E27FC236}">
                <a16:creationId xmlns:a16="http://schemas.microsoft.com/office/drawing/2014/main" id="{AA4E53E1-9245-8EBD-2465-D240EC122C72}"/>
              </a:ext>
            </a:extLst>
          </p:cNvPr>
          <p:cNvSpPr/>
          <p:nvPr/>
        </p:nvSpPr>
        <p:spPr>
          <a:xfrm>
            <a:off x="13174634" y="6143947"/>
            <a:ext cx="2239380" cy="117524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sp>
        <p:nvSpPr>
          <p:cNvPr id="48" name="TextBox 60">
            <a:extLst>
              <a:ext uri="{FF2B5EF4-FFF2-40B4-BE49-F238E27FC236}">
                <a16:creationId xmlns:a16="http://schemas.microsoft.com/office/drawing/2014/main" id="{7D46712F-F7E9-648A-29D1-116F04CE4BB1}"/>
              </a:ext>
            </a:extLst>
          </p:cNvPr>
          <p:cNvSpPr txBox="1"/>
          <p:nvPr/>
        </p:nvSpPr>
        <p:spPr>
          <a:xfrm>
            <a:off x="13186432" y="6125531"/>
            <a:ext cx="2242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613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คน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ฉบับ</a:t>
            </a:r>
          </a:p>
        </p:txBody>
      </p:sp>
      <p:sp>
        <p:nvSpPr>
          <p:cNvPr id="71" name="TextBox 43">
            <a:extLst>
              <a:ext uri="{FF2B5EF4-FFF2-40B4-BE49-F238E27FC236}">
                <a16:creationId xmlns:a16="http://schemas.microsoft.com/office/drawing/2014/main" id="{F23431FA-1462-3556-25F9-63588964E294}"/>
              </a:ext>
            </a:extLst>
          </p:cNvPr>
          <p:cNvSpPr txBox="1"/>
          <p:nvPr/>
        </p:nvSpPr>
        <p:spPr>
          <a:xfrm>
            <a:off x="630554" y="3308037"/>
            <a:ext cx="8279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จำนวนหลักสูตร</a:t>
            </a:r>
          </a:p>
        </p:txBody>
      </p:sp>
      <p:sp>
        <p:nvSpPr>
          <p:cNvPr id="72" name="Pentagon 45">
            <a:extLst>
              <a:ext uri="{FF2B5EF4-FFF2-40B4-BE49-F238E27FC236}">
                <a16:creationId xmlns:a16="http://schemas.microsoft.com/office/drawing/2014/main" id="{5236E30F-E1E2-F145-8C74-F65913F03D15}"/>
              </a:ext>
            </a:extLst>
          </p:cNvPr>
          <p:cNvSpPr/>
          <p:nvPr/>
        </p:nvSpPr>
        <p:spPr>
          <a:xfrm>
            <a:off x="7611814" y="3239033"/>
            <a:ext cx="5542385" cy="809048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/>
          </a:p>
        </p:txBody>
      </p:sp>
      <p:sp>
        <p:nvSpPr>
          <p:cNvPr id="73" name="Pentagon 47">
            <a:extLst>
              <a:ext uri="{FF2B5EF4-FFF2-40B4-BE49-F238E27FC236}">
                <a16:creationId xmlns:a16="http://schemas.microsoft.com/office/drawing/2014/main" id="{AC27F432-C9DF-5219-62D2-E34E11E36004}"/>
              </a:ext>
            </a:extLst>
          </p:cNvPr>
          <p:cNvSpPr/>
          <p:nvPr/>
        </p:nvSpPr>
        <p:spPr>
          <a:xfrm>
            <a:off x="7513665" y="3239033"/>
            <a:ext cx="4125886" cy="80904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/>
          </a:p>
        </p:txBody>
      </p:sp>
      <p:sp>
        <p:nvSpPr>
          <p:cNvPr id="74" name="TextBox 48">
            <a:extLst>
              <a:ext uri="{FF2B5EF4-FFF2-40B4-BE49-F238E27FC236}">
                <a16:creationId xmlns:a16="http://schemas.microsoft.com/office/drawing/2014/main" id="{40A85C6B-58C2-DEC5-3860-BBEC8A723019}"/>
              </a:ext>
            </a:extLst>
          </p:cNvPr>
          <p:cNvSpPr txBox="1"/>
          <p:nvPr/>
        </p:nvSpPr>
        <p:spPr>
          <a:xfrm>
            <a:off x="7993164" y="3319884"/>
            <a:ext cx="2514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หลักสูตร</a:t>
            </a:r>
          </a:p>
        </p:txBody>
      </p:sp>
      <p:sp>
        <p:nvSpPr>
          <p:cNvPr id="75" name="Rectangle 67">
            <a:extLst>
              <a:ext uri="{FF2B5EF4-FFF2-40B4-BE49-F238E27FC236}">
                <a16:creationId xmlns:a16="http://schemas.microsoft.com/office/drawing/2014/main" id="{A297C8D1-D46F-7BFA-9FC9-D30C50C6F418}"/>
              </a:ext>
            </a:extLst>
          </p:cNvPr>
          <p:cNvSpPr/>
          <p:nvPr/>
        </p:nvSpPr>
        <p:spPr>
          <a:xfrm>
            <a:off x="15662222" y="3009900"/>
            <a:ext cx="1569023" cy="11752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80 %</a:t>
            </a:r>
            <a:endParaRPr lang="th-TH" sz="40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6" name="Rectangle 44">
            <a:extLst>
              <a:ext uri="{FF2B5EF4-FFF2-40B4-BE49-F238E27FC236}">
                <a16:creationId xmlns:a16="http://schemas.microsoft.com/office/drawing/2014/main" id="{42377A8D-8227-E9A6-F53A-C5B437B7B967}"/>
              </a:ext>
            </a:extLst>
          </p:cNvPr>
          <p:cNvSpPr/>
          <p:nvPr/>
        </p:nvSpPr>
        <p:spPr>
          <a:xfrm>
            <a:off x="13174634" y="3009900"/>
            <a:ext cx="2239380" cy="117524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/>
          </a:p>
        </p:txBody>
      </p:sp>
      <p:sp>
        <p:nvSpPr>
          <p:cNvPr id="77" name="TextBox 46">
            <a:extLst>
              <a:ext uri="{FF2B5EF4-FFF2-40B4-BE49-F238E27FC236}">
                <a16:creationId xmlns:a16="http://schemas.microsoft.com/office/drawing/2014/main" id="{1BFD06C9-8F62-0F82-0EB4-482F0EF011AD}"/>
              </a:ext>
            </a:extLst>
          </p:cNvPr>
          <p:cNvSpPr txBox="1"/>
          <p:nvPr/>
        </p:nvSpPr>
        <p:spPr>
          <a:xfrm>
            <a:off x="13037023" y="3303518"/>
            <a:ext cx="2514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หลักสูตร</a:t>
            </a:r>
          </a:p>
        </p:txBody>
      </p:sp>
      <p:sp>
        <p:nvSpPr>
          <p:cNvPr id="4" name="TextBox 60">
            <a:extLst>
              <a:ext uri="{FF2B5EF4-FFF2-40B4-BE49-F238E27FC236}">
                <a16:creationId xmlns:a16="http://schemas.microsoft.com/office/drawing/2014/main" id="{5129AB46-E87E-F17C-CDE4-0AA6CE3B5EDA}"/>
              </a:ext>
            </a:extLst>
          </p:cNvPr>
          <p:cNvSpPr txBox="1"/>
          <p:nvPr/>
        </p:nvSpPr>
        <p:spPr>
          <a:xfrm>
            <a:off x="8450538" y="4851105"/>
            <a:ext cx="2239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ระบบ</a:t>
            </a:r>
          </a:p>
        </p:txBody>
      </p:sp>
      <p:sp>
        <p:nvSpPr>
          <p:cNvPr id="21" name="TextBox 60">
            <a:extLst>
              <a:ext uri="{FF2B5EF4-FFF2-40B4-BE49-F238E27FC236}">
                <a16:creationId xmlns:a16="http://schemas.microsoft.com/office/drawing/2014/main" id="{F907B8E3-C5BF-B944-78BD-931308218146}"/>
              </a:ext>
            </a:extLst>
          </p:cNvPr>
          <p:cNvSpPr txBox="1"/>
          <p:nvPr/>
        </p:nvSpPr>
        <p:spPr>
          <a:xfrm>
            <a:off x="8083730" y="6497977"/>
            <a:ext cx="3243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613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คน</a:t>
            </a:r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4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ฉบับ</a:t>
            </a:r>
          </a:p>
        </p:txBody>
      </p:sp>
    </p:spTree>
    <p:extLst>
      <p:ext uri="{BB962C8B-B14F-4D97-AF65-F5344CB8AC3E}">
        <p14:creationId xmlns:p14="http://schemas.microsoft.com/office/powerpoint/2010/main" val="2732510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32855" y="1384358"/>
            <a:ext cx="17526000" cy="8153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sp>
        <p:nvSpPr>
          <p:cNvPr id="5" name="Rounded Rectangle 4"/>
          <p:cNvSpPr/>
          <p:nvPr/>
        </p:nvSpPr>
        <p:spPr>
          <a:xfrm>
            <a:off x="332854" y="1342797"/>
            <a:ext cx="17525999" cy="6237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การดำเนินงาน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ผลผลิตที่ </a:t>
            </a:r>
            <a:r>
              <a:rPr lang="en-US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หลักสูตรการฝึกอบรมที่เป็นไปตามความต้องการในการฝึกอบรมพัฒนาทักษะและสมรรถนะในการทำงาน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9353550"/>
            <a:ext cx="18288000" cy="97155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sp>
        <p:nvSpPr>
          <p:cNvPr id="31" name="Rectangle 30"/>
          <p:cNvSpPr/>
          <p:nvPr/>
        </p:nvSpPr>
        <p:spPr>
          <a:xfrm>
            <a:off x="0" y="9227127"/>
            <a:ext cx="18288000" cy="1059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grpSp>
        <p:nvGrpSpPr>
          <p:cNvPr id="32" name="Group 31"/>
          <p:cNvGrpSpPr/>
          <p:nvPr/>
        </p:nvGrpSpPr>
        <p:grpSpPr>
          <a:xfrm>
            <a:off x="2698518" y="9244489"/>
            <a:ext cx="3260667" cy="646331"/>
            <a:chOff x="1799012" y="6162991"/>
            <a:chExt cx="2173778" cy="430887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1995054" y="6583680"/>
              <a:ext cx="1781694" cy="0"/>
            </a:xfrm>
            <a:prstGeom prst="line">
              <a:avLst/>
            </a:prstGeom>
            <a:ln w="76200">
              <a:solidFill>
                <a:srgbClr val="1F4E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799012" y="6162991"/>
              <a:ext cx="21737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เป้าหมาย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513665" y="9261745"/>
            <a:ext cx="3260667" cy="646331"/>
            <a:chOff x="1799012" y="6173165"/>
            <a:chExt cx="2173778" cy="430887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1995054" y="6583680"/>
              <a:ext cx="1781694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799012" y="6173165"/>
              <a:ext cx="21737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ดำเนินการแล้ว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328812" y="9261748"/>
            <a:ext cx="3260667" cy="646331"/>
            <a:chOff x="1799012" y="6184738"/>
            <a:chExt cx="2173778" cy="430887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1995054" y="6583680"/>
              <a:ext cx="1781694" cy="0"/>
            </a:xfrm>
            <a:prstGeom prst="line">
              <a:avLst/>
            </a:prstGeom>
            <a:ln w="76200">
              <a:solidFill>
                <a:srgbClr val="AFAB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799012" y="6184738"/>
              <a:ext cx="21737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อยู่ระหว่างดำเนินการ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2328808" y="1943101"/>
            <a:ext cx="3260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4764092" y="1943100"/>
            <a:ext cx="3260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 </a:t>
            </a: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ความก้าวหน้า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01436" y="2046106"/>
            <a:ext cx="6633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จำนวนหลักสูตรการฝึกอบรมที่เป็นไปตามความต้องการในการฝึกอบรมพัฒนาทักษะและสมรรถนะในการทำงาน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3174630" y="2243718"/>
            <a:ext cx="1569023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9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3047701" y="2256166"/>
            <a:ext cx="1867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 หลักสูตร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5609914" y="2252367"/>
            <a:ext cx="1569023" cy="4616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 </a:t>
            </a:r>
            <a:r>
              <a:rPr lang="en-US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endParaRPr lang="th-TH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81001" y="5296734"/>
            <a:ext cx="17525999" cy="386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3600" spc="-45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endParaRPr lang="en-US" sz="3600" dirty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r>
              <a:rPr lang="th-TH" sz="3600" b="1" spc="-45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FA3E5ED-C314-4BF5-889B-07DE199FBB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94054"/>
              </p:ext>
            </p:extLst>
          </p:nvPr>
        </p:nvGraphicFramePr>
        <p:xfrm>
          <a:off x="518532" y="2861966"/>
          <a:ext cx="17228634" cy="2651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588713">
                  <a:extLst>
                    <a:ext uri="{9D8B030D-6E8A-4147-A177-3AD203B41FA5}">
                      <a16:colId xmlns:a16="http://schemas.microsoft.com/office/drawing/2014/main" val="537476142"/>
                    </a:ext>
                  </a:extLst>
                </a:gridCol>
                <a:gridCol w="9639921">
                  <a:extLst>
                    <a:ext uri="{9D8B030D-6E8A-4147-A177-3AD203B41FA5}">
                      <a16:colId xmlns:a16="http://schemas.microsoft.com/office/drawing/2014/main" val="808654747"/>
                    </a:ext>
                  </a:extLst>
                </a:gridCol>
              </a:tblGrid>
              <a:tr h="297350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หลักสูตร</a:t>
                      </a:r>
                      <a:endParaRPr lang="en-US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endParaRPr lang="en-US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520162220"/>
                  </a:ext>
                </a:extLst>
              </a:tr>
              <a:tr h="297350">
                <a:tc>
                  <a:txBody>
                    <a:bodyPr/>
                    <a:lstStyle/>
                    <a:p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หลักสูตร “การออกแบบและใช้งานจอ </a:t>
                      </a:r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HMI Basic GOT”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จัดกิจกรรมเมื่อวันที่ 11 - 12 กรกฎาคม 2566 มีผู้เข้าร่วมอบรม จำนวน 20 คน </a:t>
                      </a:r>
                      <a:endParaRPr lang="en-US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338102892"/>
                  </a:ext>
                </a:extLst>
              </a:tr>
              <a:tr h="297350">
                <a:tc>
                  <a:txBody>
                    <a:bodyPr/>
                    <a:lstStyle/>
                    <a:p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การบริหารการขายสินค้าออนไลน์ด้วย </a:t>
                      </a:r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Line Official Account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จัดกิจกรรมเมื่อวันที่ 22 กรกฎาคม 2566 มีผู้เข้าร่วมอบรมจำนวน 32 คน </a:t>
                      </a:r>
                      <a:endParaRPr lang="en-US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19283168"/>
                  </a:ext>
                </a:extLst>
              </a:tr>
              <a:tr h="297350">
                <a:tc>
                  <a:txBody>
                    <a:bodyPr/>
                    <a:lstStyle/>
                    <a:p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การขายสินค้าออนไลน์ด้วย </a:t>
                      </a:r>
                      <a:r>
                        <a:rPr lang="en-US" sz="200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TikTok</a:t>
                      </a:r>
                      <a:endParaRPr lang="en-US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จัดกิจกรรมเมื่อวันที่ 23 กรกฎาคม 2566 มีผู้เข้าร่วมอบรมจำนวน 42 คน </a:t>
                      </a:r>
                      <a:endParaRPr lang="en-US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534024999"/>
                  </a:ext>
                </a:extLst>
              </a:tr>
              <a:tr h="297350">
                <a:tc>
                  <a:txBody>
                    <a:bodyPr/>
                    <a:lstStyle/>
                    <a:p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พื้นฐานแบ</a:t>
                      </a:r>
                      <a:r>
                        <a:rPr lang="th-TH" sz="200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ริ่งส์</a:t>
                      </a:r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ในงานอุตสาหกรรมทั่วไป</a:t>
                      </a:r>
                      <a:endParaRPr lang="en-US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จัดกิจกรรมเมื่อวันที่ 23 – 24 สิงหาคม 2566 มีผู้เข้าร่วมอบรมจำนวน 42 คน </a:t>
                      </a:r>
                      <a:endParaRPr lang="en-US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850303244"/>
                  </a:ext>
                </a:extLst>
              </a:tr>
              <a:tr h="297350">
                <a:tc>
                  <a:txBody>
                    <a:bodyPr/>
                    <a:lstStyle/>
                    <a:p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การออกแบบและติดตั้งระบบสูบน้ำพลังงานแสงอาทิตย์</a:t>
                      </a:r>
                      <a:endParaRPr lang="en-US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th-TH" sz="20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อยู่ระหว่างประสานการดำเนินงาน </a:t>
                      </a:r>
                      <a:endParaRPr lang="en-US" sz="200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810216943"/>
                  </a:ext>
                </a:extLst>
              </a:tr>
            </a:tbl>
          </a:graphicData>
        </a:graphic>
      </p:graphicFrame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01FF01C5-7D88-8DFE-6916-E857FAC074FC}"/>
              </a:ext>
            </a:extLst>
          </p:cNvPr>
          <p:cNvGrpSpPr/>
          <p:nvPr/>
        </p:nvGrpSpPr>
        <p:grpSpPr>
          <a:xfrm>
            <a:off x="-1" y="0"/>
            <a:ext cx="18288001" cy="1275715"/>
            <a:chOff x="-1" y="0"/>
            <a:chExt cx="18288001" cy="1275715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A105DAB8-3D94-2D35-ECD5-5346039D09A0}"/>
                </a:ext>
              </a:extLst>
            </p:cNvPr>
            <p:cNvSpPr/>
            <p:nvPr/>
          </p:nvSpPr>
          <p:spPr>
            <a:xfrm>
              <a:off x="-1" y="0"/>
              <a:ext cx="18288001" cy="117546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31B032E0-2D6E-9C06-821C-25F9AF2D0DD8}"/>
                </a:ext>
              </a:extLst>
            </p:cNvPr>
            <p:cNvSpPr/>
            <p:nvPr/>
          </p:nvSpPr>
          <p:spPr>
            <a:xfrm>
              <a:off x="10328015" y="75386"/>
              <a:ext cx="763783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h-TH" sz="3600" b="1" dirty="0">
                  <a:solidFill>
                    <a:sysClr val="windowText" lastClr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รายงานความก้าวหน้าการดำเนินงานโครงการ รอบ 6 เดือน</a:t>
              </a:r>
            </a:p>
            <a:p>
              <a:pPr algn="r"/>
              <a:r>
                <a:rPr lang="th-TH" sz="3600" b="1" dirty="0">
                  <a:solidFill>
                    <a:sysClr val="windowText" lastClr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โดย มหาวิทยาลัยราชภัฏลำปาง</a:t>
              </a:r>
            </a:p>
          </p:txBody>
        </p:sp>
        <p:grpSp>
          <p:nvGrpSpPr>
            <p:cNvPr id="14" name="กลุ่ม 13">
              <a:extLst>
                <a:ext uri="{FF2B5EF4-FFF2-40B4-BE49-F238E27FC236}">
                  <a16:creationId xmlns:a16="http://schemas.microsoft.com/office/drawing/2014/main" id="{D4CACD5D-82A1-6917-AFF5-77E27BFD973C}"/>
                </a:ext>
              </a:extLst>
            </p:cNvPr>
            <p:cNvGrpSpPr/>
            <p:nvPr/>
          </p:nvGrpSpPr>
          <p:grpSpPr>
            <a:xfrm>
              <a:off x="259841" y="198178"/>
              <a:ext cx="1523999" cy="774963"/>
              <a:chOff x="152401" y="819052"/>
              <a:chExt cx="3575702" cy="1924468"/>
            </a:xfrm>
          </p:grpSpPr>
          <p:sp>
            <p:nvSpPr>
              <p:cNvPr id="26" name="Freeform 37">
                <a:extLst>
                  <a:ext uri="{FF2B5EF4-FFF2-40B4-BE49-F238E27FC236}">
                    <a16:creationId xmlns:a16="http://schemas.microsoft.com/office/drawing/2014/main" id="{6938452F-20E8-744E-CF95-8E6004C41A48}"/>
                  </a:ext>
                </a:extLst>
              </p:cNvPr>
              <p:cNvSpPr/>
              <p:nvPr/>
            </p:nvSpPr>
            <p:spPr>
              <a:xfrm>
                <a:off x="2164630" y="819052"/>
                <a:ext cx="1563473" cy="1924468"/>
              </a:xfrm>
              <a:custGeom>
                <a:avLst/>
                <a:gdLst/>
                <a:ahLst/>
                <a:cxnLst/>
                <a:rect l="l" t="t" r="r" b="b"/>
                <a:pathLst>
                  <a:path w="1485564" h="1797658">
                    <a:moveTo>
                      <a:pt x="0" y="0"/>
                    </a:moveTo>
                    <a:lnTo>
                      <a:pt x="1485565" y="0"/>
                    </a:lnTo>
                    <a:lnTo>
                      <a:pt x="1485565" y="1797658"/>
                    </a:lnTo>
                    <a:lnTo>
                      <a:pt x="0" y="17976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7" name="Freeform 38">
                <a:extLst>
                  <a:ext uri="{FF2B5EF4-FFF2-40B4-BE49-F238E27FC236}">
                    <a16:creationId xmlns:a16="http://schemas.microsoft.com/office/drawing/2014/main" id="{67D24D73-63CA-8CCE-B5DE-9DA837FFB92A}"/>
                  </a:ext>
                </a:extLst>
              </p:cNvPr>
              <p:cNvSpPr/>
              <p:nvPr/>
            </p:nvSpPr>
            <p:spPr>
              <a:xfrm>
                <a:off x="152401" y="819052"/>
                <a:ext cx="1891935" cy="1924468"/>
              </a:xfrm>
              <a:custGeom>
                <a:avLst/>
                <a:gdLst/>
                <a:ahLst/>
                <a:cxnLst/>
                <a:rect l="l" t="t" r="r" b="b"/>
                <a:pathLst>
                  <a:path w="1797658" h="1797658">
                    <a:moveTo>
                      <a:pt x="0" y="0"/>
                    </a:moveTo>
                    <a:lnTo>
                      <a:pt x="1797657" y="0"/>
                    </a:lnTo>
                    <a:lnTo>
                      <a:pt x="1797657" y="1797658"/>
                    </a:lnTo>
                    <a:lnTo>
                      <a:pt x="0" y="17976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15" name="กลุ่ม 14">
              <a:extLst>
                <a:ext uri="{FF2B5EF4-FFF2-40B4-BE49-F238E27FC236}">
                  <a16:creationId xmlns:a16="http://schemas.microsoft.com/office/drawing/2014/main" id="{BD7ED5C0-143A-C53C-F9C5-DCA4B9BEF2A3}"/>
                </a:ext>
              </a:extLst>
            </p:cNvPr>
            <p:cNvGrpSpPr/>
            <p:nvPr/>
          </p:nvGrpSpPr>
          <p:grpSpPr>
            <a:xfrm>
              <a:off x="2068570" y="44856"/>
              <a:ext cx="1937881" cy="952500"/>
              <a:chOff x="13784597" y="0"/>
              <a:chExt cx="4503403" cy="2247430"/>
            </a:xfrm>
          </p:grpSpPr>
          <p:sp>
            <p:nvSpPr>
              <p:cNvPr id="16" name="Freeform 36">
                <a:extLst>
                  <a:ext uri="{FF2B5EF4-FFF2-40B4-BE49-F238E27FC236}">
                    <a16:creationId xmlns:a16="http://schemas.microsoft.com/office/drawing/2014/main" id="{4D56F844-262F-B25D-2CE3-A86CD18651EF}"/>
                  </a:ext>
                </a:extLst>
              </p:cNvPr>
              <p:cNvSpPr/>
              <p:nvPr/>
            </p:nvSpPr>
            <p:spPr>
              <a:xfrm>
                <a:off x="13784597" y="320303"/>
                <a:ext cx="1434643" cy="1924468"/>
              </a:xfrm>
              <a:custGeom>
                <a:avLst/>
                <a:gdLst/>
                <a:ahLst/>
                <a:cxnLst/>
                <a:rect l="l" t="t" r="r" b="b"/>
                <a:pathLst>
                  <a:path w="1363153" h="1797658">
                    <a:moveTo>
                      <a:pt x="0" y="0"/>
                    </a:moveTo>
                    <a:lnTo>
                      <a:pt x="1363153" y="0"/>
                    </a:lnTo>
                    <a:lnTo>
                      <a:pt x="1363153" y="1797658"/>
                    </a:lnTo>
                    <a:lnTo>
                      <a:pt x="0" y="17976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pic>
            <p:nvPicPr>
              <p:cNvPr id="25" name="รูปภาพ 24">
                <a:extLst>
                  <a:ext uri="{FF2B5EF4-FFF2-40B4-BE49-F238E27FC236}">
                    <a16:creationId xmlns:a16="http://schemas.microsoft.com/office/drawing/2014/main" id="{0F68F530-002E-3AC5-4507-B0A11D98E1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68717" y="0"/>
                <a:ext cx="2819283" cy="2247430"/>
              </a:xfrm>
              <a:prstGeom prst="rect">
                <a:avLst/>
              </a:prstGeom>
            </p:spPr>
          </p:pic>
        </p:grpSp>
      </p:grp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6E6F1BA9-A8D3-4732-AA95-C60745D3C4FB}"/>
              </a:ext>
            </a:extLst>
          </p:cNvPr>
          <p:cNvSpPr/>
          <p:nvPr/>
        </p:nvSpPr>
        <p:spPr>
          <a:xfrm>
            <a:off x="332853" y="5524500"/>
            <a:ext cx="17526000" cy="6237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การดำเนินงาน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ผลผลิตที่ </a:t>
            </a:r>
            <a:r>
              <a:rPr lang="en-US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ห้องปฏิบัติการคอมพิวเตอร์ได้รับการรับรองตามเกณฑ์มาตรฐานศูนย์ทดสอบมาตรฐานฝีมือแรงงาน</a:t>
            </a:r>
          </a:p>
        </p:txBody>
      </p:sp>
      <p:sp>
        <p:nvSpPr>
          <p:cNvPr id="6" name="TextBox 40">
            <a:extLst>
              <a:ext uri="{FF2B5EF4-FFF2-40B4-BE49-F238E27FC236}">
                <a16:creationId xmlns:a16="http://schemas.microsoft.com/office/drawing/2014/main" id="{14FF57B0-C434-EF4E-973A-DE2ABADB3893}"/>
              </a:ext>
            </a:extLst>
          </p:cNvPr>
          <p:cNvSpPr txBox="1"/>
          <p:nvPr/>
        </p:nvSpPr>
        <p:spPr>
          <a:xfrm>
            <a:off x="12408323" y="6055170"/>
            <a:ext cx="326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</a:t>
            </a:r>
          </a:p>
        </p:txBody>
      </p:sp>
      <p:sp>
        <p:nvSpPr>
          <p:cNvPr id="21" name="TextBox 66">
            <a:extLst>
              <a:ext uri="{FF2B5EF4-FFF2-40B4-BE49-F238E27FC236}">
                <a16:creationId xmlns:a16="http://schemas.microsoft.com/office/drawing/2014/main" id="{5B0F189B-730F-457E-5925-B722E9212BA1}"/>
              </a:ext>
            </a:extLst>
          </p:cNvPr>
          <p:cNvSpPr txBox="1"/>
          <p:nvPr/>
        </p:nvSpPr>
        <p:spPr>
          <a:xfrm>
            <a:off x="14852553" y="6070953"/>
            <a:ext cx="326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 </a:t>
            </a:r>
            <a:r>
              <a:rPr lang="th-TH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ความก้าวหน้า</a:t>
            </a:r>
          </a:p>
        </p:txBody>
      </p:sp>
      <p:sp>
        <p:nvSpPr>
          <p:cNvPr id="22" name="TextBox 57">
            <a:extLst>
              <a:ext uri="{FF2B5EF4-FFF2-40B4-BE49-F238E27FC236}">
                <a16:creationId xmlns:a16="http://schemas.microsoft.com/office/drawing/2014/main" id="{3788437E-923C-08E4-944D-FC7A93B150C9}"/>
              </a:ext>
            </a:extLst>
          </p:cNvPr>
          <p:cNvSpPr txBox="1"/>
          <p:nvPr/>
        </p:nvSpPr>
        <p:spPr>
          <a:xfrm>
            <a:off x="497750" y="6221421"/>
            <a:ext cx="6633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ห้องปฏิบัติการคอมพิวเตอร์ได้รับการรับรองตามเกณฑ์มาตรฐานศูนย์ทดสอบมาตรฐานฝีมือแรงงาน </a:t>
            </a:r>
          </a:p>
        </p:txBody>
      </p:sp>
      <p:sp>
        <p:nvSpPr>
          <p:cNvPr id="23" name="Pentagon 58">
            <a:extLst>
              <a:ext uri="{FF2B5EF4-FFF2-40B4-BE49-F238E27FC236}">
                <a16:creationId xmlns:a16="http://schemas.microsoft.com/office/drawing/2014/main" id="{A9AFC9BB-245C-9DD0-EC6E-964A835F0A10}"/>
              </a:ext>
            </a:extLst>
          </p:cNvPr>
          <p:cNvSpPr/>
          <p:nvPr/>
        </p:nvSpPr>
        <p:spPr>
          <a:xfrm>
            <a:off x="7048176" y="6210300"/>
            <a:ext cx="6118856" cy="80904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9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9" name="Rectangle 62">
            <a:extLst>
              <a:ext uri="{FF2B5EF4-FFF2-40B4-BE49-F238E27FC236}">
                <a16:creationId xmlns:a16="http://schemas.microsoft.com/office/drawing/2014/main" id="{AE3C3B8B-FD61-2635-5E10-855B589C8A58}"/>
              </a:ext>
            </a:extLst>
          </p:cNvPr>
          <p:cNvSpPr/>
          <p:nvPr/>
        </p:nvSpPr>
        <p:spPr>
          <a:xfrm>
            <a:off x="15706228" y="6368019"/>
            <a:ext cx="1569023" cy="6497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100 </a:t>
            </a:r>
            <a:r>
              <a:rPr lang="en-US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endParaRPr lang="th-TH" sz="3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Rectangle 59">
            <a:extLst>
              <a:ext uri="{FF2B5EF4-FFF2-40B4-BE49-F238E27FC236}">
                <a16:creationId xmlns:a16="http://schemas.microsoft.com/office/drawing/2014/main" id="{45A9DB06-6F33-84AC-85ED-40ED6581525D}"/>
              </a:ext>
            </a:extLst>
          </p:cNvPr>
          <p:cNvSpPr/>
          <p:nvPr/>
        </p:nvSpPr>
        <p:spPr>
          <a:xfrm>
            <a:off x="13319090" y="6368019"/>
            <a:ext cx="1569023" cy="6497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9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TextBox 42">
            <a:extLst>
              <a:ext uri="{FF2B5EF4-FFF2-40B4-BE49-F238E27FC236}">
                <a16:creationId xmlns:a16="http://schemas.microsoft.com/office/drawing/2014/main" id="{5FBBF5DC-8C45-E13A-B1D6-40CA8F4764C5}"/>
              </a:ext>
            </a:extLst>
          </p:cNvPr>
          <p:cNvSpPr txBox="1"/>
          <p:nvPr/>
        </p:nvSpPr>
        <p:spPr>
          <a:xfrm>
            <a:off x="6173680" y="6368412"/>
            <a:ext cx="452965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9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ห้อง</a:t>
            </a:r>
          </a:p>
        </p:txBody>
      </p:sp>
      <p:sp>
        <p:nvSpPr>
          <p:cNvPr id="24" name="TextBox 60">
            <a:extLst>
              <a:ext uri="{FF2B5EF4-FFF2-40B4-BE49-F238E27FC236}">
                <a16:creationId xmlns:a16="http://schemas.microsoft.com/office/drawing/2014/main" id="{322803B1-185D-621F-A432-5D4D1DDC62D4}"/>
              </a:ext>
            </a:extLst>
          </p:cNvPr>
          <p:cNvSpPr txBox="1"/>
          <p:nvPr/>
        </p:nvSpPr>
        <p:spPr>
          <a:xfrm>
            <a:off x="13357839" y="6403352"/>
            <a:ext cx="1569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ห้อง</a:t>
            </a:r>
          </a:p>
        </p:txBody>
      </p:sp>
      <p:sp>
        <p:nvSpPr>
          <p:cNvPr id="44" name="TextBox 41">
            <a:extLst>
              <a:ext uri="{FF2B5EF4-FFF2-40B4-BE49-F238E27FC236}">
                <a16:creationId xmlns:a16="http://schemas.microsoft.com/office/drawing/2014/main" id="{80D10C5E-BEF4-1D17-7455-30FED1D30DB1}"/>
              </a:ext>
            </a:extLst>
          </p:cNvPr>
          <p:cNvSpPr txBox="1"/>
          <p:nvPr/>
        </p:nvSpPr>
        <p:spPr>
          <a:xfrm>
            <a:off x="1040609" y="7548089"/>
            <a:ext cx="15011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ได้รับการรับรองการผู้ดำเนินการทดสอบมาตรฐานฝีมือแรงงาน </a:t>
            </a:r>
          </a:p>
          <a:p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ในสาขาพนักงานการใช้คอมพิวเตอร์ (ประมวลผลคำ) เมื่อวันที่ 25 กันยายน 2566</a:t>
            </a:r>
            <a:endParaRPr lang="en-US" dirty="0"/>
          </a:p>
        </p:txBody>
      </p:sp>
      <p:pic>
        <p:nvPicPr>
          <p:cNvPr id="45" name="Picture 43">
            <a:extLst>
              <a:ext uri="{FF2B5EF4-FFF2-40B4-BE49-F238E27FC236}">
                <a16:creationId xmlns:a16="http://schemas.microsoft.com/office/drawing/2014/main" id="{B8B48681-BC4B-7ECD-6120-6EDDD8371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1203" y="6203648"/>
            <a:ext cx="2539396" cy="31019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6" name="Pentagon 58">
            <a:extLst>
              <a:ext uri="{FF2B5EF4-FFF2-40B4-BE49-F238E27FC236}">
                <a16:creationId xmlns:a16="http://schemas.microsoft.com/office/drawing/2014/main" id="{E95271BB-A8B0-6E62-65BB-521762019720}"/>
              </a:ext>
            </a:extLst>
          </p:cNvPr>
          <p:cNvSpPr/>
          <p:nvPr/>
        </p:nvSpPr>
        <p:spPr>
          <a:xfrm>
            <a:off x="6951861" y="2107814"/>
            <a:ext cx="6202329" cy="668871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9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9" name="Pentagon 58"/>
          <p:cNvSpPr/>
          <p:nvPr/>
        </p:nvSpPr>
        <p:spPr>
          <a:xfrm>
            <a:off x="6951862" y="2112092"/>
            <a:ext cx="5468738" cy="668872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9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48802AF-5E5A-4467-B0E1-F46704447BB3}"/>
              </a:ext>
            </a:extLst>
          </p:cNvPr>
          <p:cNvSpPr txBox="1"/>
          <p:nvPr/>
        </p:nvSpPr>
        <p:spPr>
          <a:xfrm>
            <a:off x="7513666" y="2178932"/>
            <a:ext cx="4529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หลักสูตร</a:t>
            </a:r>
          </a:p>
        </p:txBody>
      </p:sp>
    </p:spTree>
    <p:extLst>
      <p:ext uri="{BB962C8B-B14F-4D97-AF65-F5344CB8AC3E}">
        <p14:creationId xmlns:p14="http://schemas.microsoft.com/office/powerpoint/2010/main" val="351461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32855" y="1104900"/>
            <a:ext cx="17526000" cy="8153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32854" y="1342797"/>
            <a:ext cx="17525999" cy="6237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การดำเนินงาน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ผลผลิตที่ </a:t>
            </a:r>
            <a:r>
              <a:rPr lang="en-US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ผลการสำรวจพื้นที่เครือข่ายช่างศิลป์ในพื้นที่จังหวัดลำปาง ลำพูน พื้นที่ใหม่ ไม่น้อยกว่า 5 พื้นที่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9353550"/>
            <a:ext cx="18288000" cy="97155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sp>
        <p:nvSpPr>
          <p:cNvPr id="31" name="Rectangle 30"/>
          <p:cNvSpPr/>
          <p:nvPr/>
        </p:nvSpPr>
        <p:spPr>
          <a:xfrm>
            <a:off x="0" y="9227127"/>
            <a:ext cx="18288000" cy="1059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grpSp>
        <p:nvGrpSpPr>
          <p:cNvPr id="32" name="Group 31"/>
          <p:cNvGrpSpPr/>
          <p:nvPr/>
        </p:nvGrpSpPr>
        <p:grpSpPr>
          <a:xfrm>
            <a:off x="2698518" y="9244489"/>
            <a:ext cx="3260667" cy="646331"/>
            <a:chOff x="1799012" y="6162991"/>
            <a:chExt cx="2173778" cy="430887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1995054" y="6583680"/>
              <a:ext cx="1781694" cy="0"/>
            </a:xfrm>
            <a:prstGeom prst="line">
              <a:avLst/>
            </a:prstGeom>
            <a:ln w="76200">
              <a:solidFill>
                <a:srgbClr val="1F4E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799012" y="6162991"/>
              <a:ext cx="21737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เป้าหมาย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513665" y="9261745"/>
            <a:ext cx="3260667" cy="646331"/>
            <a:chOff x="1799012" y="6173165"/>
            <a:chExt cx="2173778" cy="430887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1995054" y="6583680"/>
              <a:ext cx="1781694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799012" y="6173165"/>
              <a:ext cx="21737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ดำเนินการแล้ว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328812" y="9261748"/>
            <a:ext cx="3260667" cy="646331"/>
            <a:chOff x="1799012" y="6184738"/>
            <a:chExt cx="2173778" cy="430887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1995054" y="6583680"/>
              <a:ext cx="1781694" cy="0"/>
            </a:xfrm>
            <a:prstGeom prst="line">
              <a:avLst/>
            </a:prstGeom>
            <a:ln w="76200">
              <a:solidFill>
                <a:srgbClr val="AFAB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799012" y="6184738"/>
              <a:ext cx="21737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อยู่ระหว่างดำเนินการ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2328808" y="1943101"/>
            <a:ext cx="3260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4764092" y="1943100"/>
            <a:ext cx="3260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 </a:t>
            </a:r>
            <a:r>
              <a:rPr lang="th-TH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ความก้าวหน้า</a:t>
            </a:r>
          </a:p>
        </p:txBody>
      </p:sp>
      <p:sp>
        <p:nvSpPr>
          <p:cNvPr id="59" name="Pentagon 58"/>
          <p:cNvSpPr/>
          <p:nvPr/>
        </p:nvSpPr>
        <p:spPr>
          <a:xfrm>
            <a:off x="6951862" y="2357251"/>
            <a:ext cx="6118856" cy="668872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9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3174630" y="2488877"/>
            <a:ext cx="1569023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9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3047701" y="2501325"/>
            <a:ext cx="1867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</a:t>
            </a:r>
            <a:endParaRPr lang="th-TH" sz="2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5609914" y="2497526"/>
            <a:ext cx="1569023" cy="4616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 </a:t>
            </a:r>
            <a:r>
              <a:rPr lang="en-US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endParaRPr lang="th-TH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81001" y="5296734"/>
            <a:ext cx="17525999" cy="386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3600" spc="-45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endParaRPr lang="en-US" sz="3600" dirty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r>
              <a:rPr lang="th-TH" sz="3600" b="1" spc="-45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48802AF-5E5A-4467-B0E1-F46704447BB3}"/>
              </a:ext>
            </a:extLst>
          </p:cNvPr>
          <p:cNvSpPr txBox="1"/>
          <p:nvPr/>
        </p:nvSpPr>
        <p:spPr>
          <a:xfrm>
            <a:off x="7513666" y="2424091"/>
            <a:ext cx="4529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 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</a:t>
            </a: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01FF01C5-7D88-8DFE-6916-E857FAC074FC}"/>
              </a:ext>
            </a:extLst>
          </p:cNvPr>
          <p:cNvGrpSpPr/>
          <p:nvPr/>
        </p:nvGrpSpPr>
        <p:grpSpPr>
          <a:xfrm>
            <a:off x="-1" y="0"/>
            <a:ext cx="18288001" cy="1275715"/>
            <a:chOff x="-1" y="0"/>
            <a:chExt cx="18288001" cy="1275715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A105DAB8-3D94-2D35-ECD5-5346039D09A0}"/>
                </a:ext>
              </a:extLst>
            </p:cNvPr>
            <p:cNvSpPr/>
            <p:nvPr/>
          </p:nvSpPr>
          <p:spPr>
            <a:xfrm>
              <a:off x="-1" y="0"/>
              <a:ext cx="18288001" cy="117546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31B032E0-2D6E-9C06-821C-25F9AF2D0DD8}"/>
                </a:ext>
              </a:extLst>
            </p:cNvPr>
            <p:cNvSpPr/>
            <p:nvPr/>
          </p:nvSpPr>
          <p:spPr>
            <a:xfrm>
              <a:off x="10328015" y="75386"/>
              <a:ext cx="763783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h-TH" sz="3600" b="1" dirty="0">
                  <a:solidFill>
                    <a:sysClr val="windowText" lastClr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รายงานความก้าวหน้าการดำเนินงานโครงการ รอบ 6 เดือน</a:t>
              </a:r>
            </a:p>
            <a:p>
              <a:pPr algn="r"/>
              <a:r>
                <a:rPr lang="th-TH" sz="3600" b="1" dirty="0">
                  <a:solidFill>
                    <a:sysClr val="windowText" lastClr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โดย มหาวิทยาลัยราชภัฏลำปาง</a:t>
              </a:r>
            </a:p>
          </p:txBody>
        </p:sp>
        <p:grpSp>
          <p:nvGrpSpPr>
            <p:cNvPr id="14" name="กลุ่ม 13">
              <a:extLst>
                <a:ext uri="{FF2B5EF4-FFF2-40B4-BE49-F238E27FC236}">
                  <a16:creationId xmlns:a16="http://schemas.microsoft.com/office/drawing/2014/main" id="{D4CACD5D-82A1-6917-AFF5-77E27BFD973C}"/>
                </a:ext>
              </a:extLst>
            </p:cNvPr>
            <p:cNvGrpSpPr/>
            <p:nvPr/>
          </p:nvGrpSpPr>
          <p:grpSpPr>
            <a:xfrm>
              <a:off x="259841" y="198178"/>
              <a:ext cx="1523999" cy="774963"/>
              <a:chOff x="152401" y="819052"/>
              <a:chExt cx="3575702" cy="1924468"/>
            </a:xfrm>
          </p:grpSpPr>
          <p:sp>
            <p:nvSpPr>
              <p:cNvPr id="26" name="Freeform 37">
                <a:extLst>
                  <a:ext uri="{FF2B5EF4-FFF2-40B4-BE49-F238E27FC236}">
                    <a16:creationId xmlns:a16="http://schemas.microsoft.com/office/drawing/2014/main" id="{6938452F-20E8-744E-CF95-8E6004C41A48}"/>
                  </a:ext>
                </a:extLst>
              </p:cNvPr>
              <p:cNvSpPr/>
              <p:nvPr/>
            </p:nvSpPr>
            <p:spPr>
              <a:xfrm>
                <a:off x="2164630" y="819052"/>
                <a:ext cx="1563473" cy="1924468"/>
              </a:xfrm>
              <a:custGeom>
                <a:avLst/>
                <a:gdLst/>
                <a:ahLst/>
                <a:cxnLst/>
                <a:rect l="l" t="t" r="r" b="b"/>
                <a:pathLst>
                  <a:path w="1485564" h="1797658">
                    <a:moveTo>
                      <a:pt x="0" y="0"/>
                    </a:moveTo>
                    <a:lnTo>
                      <a:pt x="1485565" y="0"/>
                    </a:lnTo>
                    <a:lnTo>
                      <a:pt x="1485565" y="1797658"/>
                    </a:lnTo>
                    <a:lnTo>
                      <a:pt x="0" y="17976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7" name="Freeform 38">
                <a:extLst>
                  <a:ext uri="{FF2B5EF4-FFF2-40B4-BE49-F238E27FC236}">
                    <a16:creationId xmlns:a16="http://schemas.microsoft.com/office/drawing/2014/main" id="{67D24D73-63CA-8CCE-B5DE-9DA837FFB92A}"/>
                  </a:ext>
                </a:extLst>
              </p:cNvPr>
              <p:cNvSpPr/>
              <p:nvPr/>
            </p:nvSpPr>
            <p:spPr>
              <a:xfrm>
                <a:off x="152401" y="819052"/>
                <a:ext cx="1891935" cy="1924468"/>
              </a:xfrm>
              <a:custGeom>
                <a:avLst/>
                <a:gdLst/>
                <a:ahLst/>
                <a:cxnLst/>
                <a:rect l="l" t="t" r="r" b="b"/>
                <a:pathLst>
                  <a:path w="1797658" h="1797658">
                    <a:moveTo>
                      <a:pt x="0" y="0"/>
                    </a:moveTo>
                    <a:lnTo>
                      <a:pt x="1797657" y="0"/>
                    </a:lnTo>
                    <a:lnTo>
                      <a:pt x="1797657" y="1797658"/>
                    </a:lnTo>
                    <a:lnTo>
                      <a:pt x="0" y="17976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15" name="กลุ่ม 14">
              <a:extLst>
                <a:ext uri="{FF2B5EF4-FFF2-40B4-BE49-F238E27FC236}">
                  <a16:creationId xmlns:a16="http://schemas.microsoft.com/office/drawing/2014/main" id="{BD7ED5C0-143A-C53C-F9C5-DCA4B9BEF2A3}"/>
                </a:ext>
              </a:extLst>
            </p:cNvPr>
            <p:cNvGrpSpPr/>
            <p:nvPr/>
          </p:nvGrpSpPr>
          <p:grpSpPr>
            <a:xfrm>
              <a:off x="2068570" y="44856"/>
              <a:ext cx="1937881" cy="952500"/>
              <a:chOff x="13784597" y="0"/>
              <a:chExt cx="4503403" cy="2247430"/>
            </a:xfrm>
          </p:grpSpPr>
          <p:sp>
            <p:nvSpPr>
              <p:cNvPr id="16" name="Freeform 36">
                <a:extLst>
                  <a:ext uri="{FF2B5EF4-FFF2-40B4-BE49-F238E27FC236}">
                    <a16:creationId xmlns:a16="http://schemas.microsoft.com/office/drawing/2014/main" id="{4D56F844-262F-B25D-2CE3-A86CD18651EF}"/>
                  </a:ext>
                </a:extLst>
              </p:cNvPr>
              <p:cNvSpPr/>
              <p:nvPr/>
            </p:nvSpPr>
            <p:spPr>
              <a:xfrm>
                <a:off x="13784597" y="320303"/>
                <a:ext cx="1434643" cy="1924468"/>
              </a:xfrm>
              <a:custGeom>
                <a:avLst/>
                <a:gdLst/>
                <a:ahLst/>
                <a:cxnLst/>
                <a:rect l="l" t="t" r="r" b="b"/>
                <a:pathLst>
                  <a:path w="1363153" h="1797658">
                    <a:moveTo>
                      <a:pt x="0" y="0"/>
                    </a:moveTo>
                    <a:lnTo>
                      <a:pt x="1363153" y="0"/>
                    </a:lnTo>
                    <a:lnTo>
                      <a:pt x="1363153" y="1797658"/>
                    </a:lnTo>
                    <a:lnTo>
                      <a:pt x="0" y="17976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pic>
            <p:nvPicPr>
              <p:cNvPr id="25" name="รูปภาพ 24">
                <a:extLst>
                  <a:ext uri="{FF2B5EF4-FFF2-40B4-BE49-F238E27FC236}">
                    <a16:creationId xmlns:a16="http://schemas.microsoft.com/office/drawing/2014/main" id="{0F68F530-002E-3AC5-4507-B0A11D98E1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68717" y="0"/>
                <a:ext cx="2819283" cy="2247430"/>
              </a:xfrm>
              <a:prstGeom prst="rect">
                <a:avLst/>
              </a:prstGeom>
            </p:spPr>
          </p:pic>
        </p:grpSp>
      </p:grp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6E6F1BA9-A8D3-4732-AA95-C60745D3C4FB}"/>
              </a:ext>
            </a:extLst>
          </p:cNvPr>
          <p:cNvSpPr/>
          <p:nvPr/>
        </p:nvSpPr>
        <p:spPr>
          <a:xfrm>
            <a:off x="356928" y="5951017"/>
            <a:ext cx="17526000" cy="6237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การดำเนินงาน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ผลผลิตที่ </a:t>
            </a:r>
            <a:r>
              <a:rPr lang="en-US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ฐานข้อมูลช่างศิลป์ล้านนา ลำปาง ลำพูน พื้นที่ใหม่ ไม่น้อยกว่า 5 เรื่อง/พื้นที่</a:t>
            </a:r>
          </a:p>
        </p:txBody>
      </p:sp>
      <p:sp>
        <p:nvSpPr>
          <p:cNvPr id="6" name="TextBox 40">
            <a:extLst>
              <a:ext uri="{FF2B5EF4-FFF2-40B4-BE49-F238E27FC236}">
                <a16:creationId xmlns:a16="http://schemas.microsoft.com/office/drawing/2014/main" id="{14FF57B0-C434-EF4E-973A-DE2ABADB3893}"/>
              </a:ext>
            </a:extLst>
          </p:cNvPr>
          <p:cNvSpPr txBox="1"/>
          <p:nvPr/>
        </p:nvSpPr>
        <p:spPr>
          <a:xfrm>
            <a:off x="12408323" y="6612381"/>
            <a:ext cx="3260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</a:t>
            </a:r>
          </a:p>
        </p:txBody>
      </p:sp>
      <p:sp>
        <p:nvSpPr>
          <p:cNvPr id="21" name="TextBox 66">
            <a:extLst>
              <a:ext uri="{FF2B5EF4-FFF2-40B4-BE49-F238E27FC236}">
                <a16:creationId xmlns:a16="http://schemas.microsoft.com/office/drawing/2014/main" id="{5B0F189B-730F-457E-5925-B722E9212BA1}"/>
              </a:ext>
            </a:extLst>
          </p:cNvPr>
          <p:cNvSpPr txBox="1"/>
          <p:nvPr/>
        </p:nvSpPr>
        <p:spPr>
          <a:xfrm>
            <a:off x="14852553" y="6628164"/>
            <a:ext cx="3260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 </a:t>
            </a:r>
            <a:r>
              <a:rPr lang="th-TH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ความก้าวหน้า</a:t>
            </a:r>
          </a:p>
        </p:txBody>
      </p:sp>
      <p:sp>
        <p:nvSpPr>
          <p:cNvPr id="23" name="Pentagon 58">
            <a:extLst>
              <a:ext uri="{FF2B5EF4-FFF2-40B4-BE49-F238E27FC236}">
                <a16:creationId xmlns:a16="http://schemas.microsoft.com/office/drawing/2014/main" id="{A9AFC9BB-245C-9DD0-EC6E-964A835F0A10}"/>
              </a:ext>
            </a:extLst>
          </p:cNvPr>
          <p:cNvSpPr/>
          <p:nvPr/>
        </p:nvSpPr>
        <p:spPr>
          <a:xfrm>
            <a:off x="7048176" y="7046969"/>
            <a:ext cx="6118856" cy="80904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9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9" name="Rectangle 62">
            <a:extLst>
              <a:ext uri="{FF2B5EF4-FFF2-40B4-BE49-F238E27FC236}">
                <a16:creationId xmlns:a16="http://schemas.microsoft.com/office/drawing/2014/main" id="{AE3C3B8B-FD61-2635-5E10-855B589C8A58}"/>
              </a:ext>
            </a:extLst>
          </p:cNvPr>
          <p:cNvSpPr/>
          <p:nvPr/>
        </p:nvSpPr>
        <p:spPr>
          <a:xfrm>
            <a:off x="15706228" y="7204688"/>
            <a:ext cx="1569023" cy="6497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100 </a:t>
            </a:r>
            <a:r>
              <a:rPr lang="en-US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endParaRPr lang="th-TH" sz="3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Rectangle 59">
            <a:extLst>
              <a:ext uri="{FF2B5EF4-FFF2-40B4-BE49-F238E27FC236}">
                <a16:creationId xmlns:a16="http://schemas.microsoft.com/office/drawing/2014/main" id="{45A9DB06-6F33-84AC-85ED-40ED6581525D}"/>
              </a:ext>
            </a:extLst>
          </p:cNvPr>
          <p:cNvSpPr/>
          <p:nvPr/>
        </p:nvSpPr>
        <p:spPr>
          <a:xfrm>
            <a:off x="13319090" y="7204688"/>
            <a:ext cx="1569023" cy="6497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9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TextBox 42">
            <a:extLst>
              <a:ext uri="{FF2B5EF4-FFF2-40B4-BE49-F238E27FC236}">
                <a16:creationId xmlns:a16="http://schemas.microsoft.com/office/drawing/2014/main" id="{5FBBF5DC-8C45-E13A-B1D6-40CA8F4764C5}"/>
              </a:ext>
            </a:extLst>
          </p:cNvPr>
          <p:cNvSpPr txBox="1"/>
          <p:nvPr/>
        </p:nvSpPr>
        <p:spPr>
          <a:xfrm>
            <a:off x="7571797" y="7070940"/>
            <a:ext cx="452965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9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เว็บไซต์</a:t>
            </a:r>
          </a:p>
        </p:txBody>
      </p:sp>
      <p:sp>
        <p:nvSpPr>
          <p:cNvPr id="24" name="TextBox 60">
            <a:extLst>
              <a:ext uri="{FF2B5EF4-FFF2-40B4-BE49-F238E27FC236}">
                <a16:creationId xmlns:a16="http://schemas.microsoft.com/office/drawing/2014/main" id="{322803B1-185D-621F-A432-5D4D1DDC62D4}"/>
              </a:ext>
            </a:extLst>
          </p:cNvPr>
          <p:cNvSpPr txBox="1"/>
          <p:nvPr/>
        </p:nvSpPr>
        <p:spPr>
          <a:xfrm>
            <a:off x="13357839" y="7240021"/>
            <a:ext cx="1569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เว็บไซต์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F17CB97F-4406-2D81-7E32-37CF4D78F8C5}"/>
              </a:ext>
            </a:extLst>
          </p:cNvPr>
          <p:cNvSpPr txBox="1"/>
          <p:nvPr/>
        </p:nvSpPr>
        <p:spPr>
          <a:xfrm>
            <a:off x="734771" y="329141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1)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ช่างศิลป์ทำเครื่องดนตรีสะล้อ ซอ ซึง บ้านทุ่ง</a:t>
            </a:r>
            <a:r>
              <a:rPr lang="th-TH" sz="24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ฮี้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ตำบลวังทรายคำ อำเภอวังเหนือ จังหวัดลำปาง</a:t>
            </a: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2) ช่างศิลป์งานฉลุไม้ลอดลายพุทธศิลป์ บ้านก่อ ตำบลวังทรายคำ อำเภอวังเหนือ จังหวัดลำปาง</a:t>
            </a:r>
          </a:p>
          <a:p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3) ช่างศิลป์ดุนโลหะ ตำบลนายาง อำเภอสบปราบ จังหวัดลำปาง</a:t>
            </a:r>
          </a:p>
          <a:p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4) ช่างศิลป์ผางประทีป ตำบลบ่อแฮ</a:t>
            </a:r>
            <a:r>
              <a:rPr lang="th-TH" sz="24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้ว</a:t>
            </a:r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อำเภอเมืองจังหวัดลำปาง</a:t>
            </a:r>
          </a:p>
          <a:p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5) ช่างศิลป์ทำพัดใบตาล</a:t>
            </a: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ตำบลหนองหนาม อำเภอเมือง จังหวัดลำพูน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ชื่อเรื่อง 1">
            <a:extLst>
              <a:ext uri="{FF2B5EF4-FFF2-40B4-BE49-F238E27FC236}">
                <a16:creationId xmlns:a16="http://schemas.microsoft.com/office/drawing/2014/main" id="{FA4A2C73-0864-892B-1551-D63B20C902CB}"/>
              </a:ext>
            </a:extLst>
          </p:cNvPr>
          <p:cNvSpPr txBox="1">
            <a:spLocks/>
          </p:cNvSpPr>
          <p:nvPr/>
        </p:nvSpPr>
        <p:spPr>
          <a:xfrm>
            <a:off x="-504310" y="3618109"/>
            <a:ext cx="10515600" cy="132556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3200" dirty="0"/>
            </a:br>
            <a:br>
              <a:rPr lang="en-US" sz="3200" dirty="0"/>
            </a:br>
            <a:endParaRPr lang="th-TH" sz="3200" dirty="0"/>
          </a:p>
        </p:txBody>
      </p:sp>
      <p:sp>
        <p:nvSpPr>
          <p:cNvPr id="17" name="ชื่อเรื่อง 1">
            <a:extLst>
              <a:ext uri="{FF2B5EF4-FFF2-40B4-BE49-F238E27FC236}">
                <a16:creationId xmlns:a16="http://schemas.microsoft.com/office/drawing/2014/main" id="{952661E7-9394-9115-04BA-4784B6713A56}"/>
              </a:ext>
            </a:extLst>
          </p:cNvPr>
          <p:cNvSpPr txBox="1">
            <a:spLocks/>
          </p:cNvSpPr>
          <p:nvPr/>
        </p:nvSpPr>
        <p:spPr>
          <a:xfrm>
            <a:off x="5061042" y="2705100"/>
            <a:ext cx="10515600" cy="12363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2300" dirty="0"/>
          </a:p>
        </p:txBody>
      </p:sp>
      <p:sp>
        <p:nvSpPr>
          <p:cNvPr id="18" name="ชื่อเรื่อง 1">
            <a:extLst>
              <a:ext uri="{FF2B5EF4-FFF2-40B4-BE49-F238E27FC236}">
                <a16:creationId xmlns:a16="http://schemas.microsoft.com/office/drawing/2014/main" id="{59518A58-224D-C6B4-B9B5-02C56C17F7B5}"/>
              </a:ext>
            </a:extLst>
          </p:cNvPr>
          <p:cNvSpPr txBox="1">
            <a:spLocks/>
          </p:cNvSpPr>
          <p:nvPr/>
        </p:nvSpPr>
        <p:spPr>
          <a:xfrm>
            <a:off x="4925258" y="701833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23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TextBox 57">
            <a:extLst>
              <a:ext uri="{FF2B5EF4-FFF2-40B4-BE49-F238E27FC236}">
                <a16:creationId xmlns:a16="http://schemas.microsoft.com/office/drawing/2014/main" id="{40DED480-9F67-F5D9-B1DD-5FC84B5BEF7B}"/>
              </a:ext>
            </a:extLst>
          </p:cNvPr>
          <p:cNvSpPr txBox="1"/>
          <p:nvPr/>
        </p:nvSpPr>
        <p:spPr>
          <a:xfrm>
            <a:off x="532181" y="2105443"/>
            <a:ext cx="6633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พื้นที่เครือข่ายช่างศิลป์ในพื้นที่จังหวัดลำปาง </a:t>
            </a:r>
          </a:p>
          <a:p>
            <a:pPr algn="ctr"/>
            <a:r>
              <a:rPr lang="th-TH" sz="28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ลำพูน พื้นที่ใหม่ ไม่น้อยกว่า 5 พื้นที่</a:t>
            </a:r>
          </a:p>
        </p:txBody>
      </p:sp>
      <p:sp>
        <p:nvSpPr>
          <p:cNvPr id="48" name="กล่องข้อความ 47">
            <a:extLst>
              <a:ext uri="{FF2B5EF4-FFF2-40B4-BE49-F238E27FC236}">
                <a16:creationId xmlns:a16="http://schemas.microsoft.com/office/drawing/2014/main" id="{B20A5ACA-828A-7B97-6C42-C7541CD83BDB}"/>
              </a:ext>
            </a:extLst>
          </p:cNvPr>
          <p:cNvSpPr txBox="1"/>
          <p:nvPr/>
        </p:nvSpPr>
        <p:spPr>
          <a:xfrm>
            <a:off x="762480" y="6980219"/>
            <a:ext cx="62953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ฐานข้อมูลช่างศิลป์ล้านนา ลำปาง ลำพูน พื้นที่ใหม่ </a:t>
            </a:r>
          </a:p>
          <a:p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ไม่น้อยกว่า 5 เรื่อง/พื้นที่</a:t>
            </a:r>
            <a:endParaRPr lang="th-TH" sz="3200" dirty="0"/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05316849-37C6-E468-CC9D-75EBDFAE973B}"/>
              </a:ext>
            </a:extLst>
          </p:cNvPr>
          <p:cNvSpPr txBox="1"/>
          <p:nvPr/>
        </p:nvSpPr>
        <p:spPr>
          <a:xfrm>
            <a:off x="610080" y="5377966"/>
            <a:ext cx="9393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b="1" kern="0" dirty="0"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จำนวนหลักสูตรช่างศิลป์ลำปางในรูปแบบ </a:t>
            </a:r>
            <a:r>
              <a:rPr lang="en-US" sz="2800" b="1" kern="0" dirty="0"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LPRU</a:t>
            </a:r>
            <a:r>
              <a:rPr lang="th-TH" sz="2800" b="1" kern="0" dirty="0"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-</a:t>
            </a:r>
            <a:r>
              <a:rPr lang="en-US" sz="2800" b="1" kern="0" dirty="0"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Credit Bank 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1" name="Pentagon 58">
            <a:extLst>
              <a:ext uri="{FF2B5EF4-FFF2-40B4-BE49-F238E27FC236}">
                <a16:creationId xmlns:a16="http://schemas.microsoft.com/office/drawing/2014/main" id="{35CDB983-9792-D928-3389-64E248206D98}"/>
              </a:ext>
            </a:extLst>
          </p:cNvPr>
          <p:cNvSpPr/>
          <p:nvPr/>
        </p:nvSpPr>
        <p:spPr>
          <a:xfrm>
            <a:off x="6944034" y="5156923"/>
            <a:ext cx="6118856" cy="668872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9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2" name="Rectangle 59">
            <a:extLst>
              <a:ext uri="{FF2B5EF4-FFF2-40B4-BE49-F238E27FC236}">
                <a16:creationId xmlns:a16="http://schemas.microsoft.com/office/drawing/2014/main" id="{17035D70-78C2-745C-06D9-4FF7C91EEF65}"/>
              </a:ext>
            </a:extLst>
          </p:cNvPr>
          <p:cNvSpPr/>
          <p:nvPr/>
        </p:nvSpPr>
        <p:spPr>
          <a:xfrm>
            <a:off x="13208992" y="5156923"/>
            <a:ext cx="1569023" cy="6497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หลักสูตร</a:t>
            </a:r>
          </a:p>
        </p:txBody>
      </p:sp>
      <p:sp>
        <p:nvSpPr>
          <p:cNvPr id="53" name="Rectangle 62">
            <a:extLst>
              <a:ext uri="{FF2B5EF4-FFF2-40B4-BE49-F238E27FC236}">
                <a16:creationId xmlns:a16="http://schemas.microsoft.com/office/drawing/2014/main" id="{23B8AF9E-05BA-2F2A-054C-EB1E6E9DF90E}"/>
              </a:ext>
            </a:extLst>
          </p:cNvPr>
          <p:cNvSpPr/>
          <p:nvPr/>
        </p:nvSpPr>
        <p:spPr>
          <a:xfrm>
            <a:off x="15552904" y="5253824"/>
            <a:ext cx="1569023" cy="4616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 </a:t>
            </a:r>
            <a:r>
              <a:rPr lang="en-US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endParaRPr lang="th-TH" sz="3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15000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2B252EF4-0D32-5FC9-26C4-E87E73775BE4}"/>
              </a:ext>
            </a:extLst>
          </p:cNvPr>
          <p:cNvGrpSpPr/>
          <p:nvPr/>
        </p:nvGrpSpPr>
        <p:grpSpPr>
          <a:xfrm>
            <a:off x="-1" y="0"/>
            <a:ext cx="18288001" cy="1275715"/>
            <a:chOff x="-1" y="0"/>
            <a:chExt cx="18288001" cy="1275715"/>
          </a:xfrm>
        </p:grpSpPr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0C668060-B613-C4C1-2ABB-03E6FED65F1D}"/>
                </a:ext>
              </a:extLst>
            </p:cNvPr>
            <p:cNvSpPr/>
            <p:nvPr/>
          </p:nvSpPr>
          <p:spPr>
            <a:xfrm>
              <a:off x="-1" y="0"/>
              <a:ext cx="18288001" cy="117546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42020600-F2D8-C4EF-FC7C-D695E40C6D67}"/>
                </a:ext>
              </a:extLst>
            </p:cNvPr>
            <p:cNvSpPr/>
            <p:nvPr/>
          </p:nvSpPr>
          <p:spPr>
            <a:xfrm>
              <a:off x="10328015" y="75386"/>
              <a:ext cx="763783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h-TH" sz="3600" b="1" dirty="0">
                  <a:solidFill>
                    <a:sysClr val="windowText" lastClr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รายงานความก้าวหน้าการดำเนินงานโครงการ รอบ 6 เดือน</a:t>
              </a:r>
            </a:p>
            <a:p>
              <a:pPr algn="r"/>
              <a:r>
                <a:rPr lang="th-TH" sz="3600" b="1" dirty="0">
                  <a:solidFill>
                    <a:sysClr val="windowText" lastClr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โดย มหาวิทยาลัยราชภัฏลำปาง</a:t>
              </a:r>
            </a:p>
          </p:txBody>
        </p:sp>
        <p:grpSp>
          <p:nvGrpSpPr>
            <p:cNvPr id="11" name="กลุ่ม 10">
              <a:extLst>
                <a:ext uri="{FF2B5EF4-FFF2-40B4-BE49-F238E27FC236}">
                  <a16:creationId xmlns:a16="http://schemas.microsoft.com/office/drawing/2014/main" id="{0847B5F2-A9FF-F805-B363-35A17F27573C}"/>
                </a:ext>
              </a:extLst>
            </p:cNvPr>
            <p:cNvGrpSpPr/>
            <p:nvPr/>
          </p:nvGrpSpPr>
          <p:grpSpPr>
            <a:xfrm>
              <a:off x="259841" y="198178"/>
              <a:ext cx="1523999" cy="774963"/>
              <a:chOff x="152401" y="819052"/>
              <a:chExt cx="3575702" cy="1924468"/>
            </a:xfrm>
          </p:grpSpPr>
          <p:sp>
            <p:nvSpPr>
              <p:cNvPr id="25" name="Freeform 37">
                <a:extLst>
                  <a:ext uri="{FF2B5EF4-FFF2-40B4-BE49-F238E27FC236}">
                    <a16:creationId xmlns:a16="http://schemas.microsoft.com/office/drawing/2014/main" id="{40882394-E3A5-FA03-500D-61CBC1121730}"/>
                  </a:ext>
                </a:extLst>
              </p:cNvPr>
              <p:cNvSpPr/>
              <p:nvPr/>
            </p:nvSpPr>
            <p:spPr>
              <a:xfrm>
                <a:off x="2164630" y="819052"/>
                <a:ext cx="1563473" cy="1924468"/>
              </a:xfrm>
              <a:custGeom>
                <a:avLst/>
                <a:gdLst/>
                <a:ahLst/>
                <a:cxnLst/>
                <a:rect l="l" t="t" r="r" b="b"/>
                <a:pathLst>
                  <a:path w="1485564" h="1797658">
                    <a:moveTo>
                      <a:pt x="0" y="0"/>
                    </a:moveTo>
                    <a:lnTo>
                      <a:pt x="1485565" y="0"/>
                    </a:lnTo>
                    <a:lnTo>
                      <a:pt x="1485565" y="1797658"/>
                    </a:lnTo>
                    <a:lnTo>
                      <a:pt x="0" y="17976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6" name="Freeform 38">
                <a:extLst>
                  <a:ext uri="{FF2B5EF4-FFF2-40B4-BE49-F238E27FC236}">
                    <a16:creationId xmlns:a16="http://schemas.microsoft.com/office/drawing/2014/main" id="{79FB9E65-E5A2-53EB-766A-22953B77F571}"/>
                  </a:ext>
                </a:extLst>
              </p:cNvPr>
              <p:cNvSpPr/>
              <p:nvPr/>
            </p:nvSpPr>
            <p:spPr>
              <a:xfrm>
                <a:off x="152401" y="819052"/>
                <a:ext cx="1891935" cy="1924468"/>
              </a:xfrm>
              <a:custGeom>
                <a:avLst/>
                <a:gdLst/>
                <a:ahLst/>
                <a:cxnLst/>
                <a:rect l="l" t="t" r="r" b="b"/>
                <a:pathLst>
                  <a:path w="1797658" h="1797658">
                    <a:moveTo>
                      <a:pt x="0" y="0"/>
                    </a:moveTo>
                    <a:lnTo>
                      <a:pt x="1797657" y="0"/>
                    </a:lnTo>
                    <a:lnTo>
                      <a:pt x="1797657" y="1797658"/>
                    </a:lnTo>
                    <a:lnTo>
                      <a:pt x="0" y="17976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14" name="กลุ่ม 13">
              <a:extLst>
                <a:ext uri="{FF2B5EF4-FFF2-40B4-BE49-F238E27FC236}">
                  <a16:creationId xmlns:a16="http://schemas.microsoft.com/office/drawing/2014/main" id="{ED5B2BB5-7C29-C9D5-C6C3-890737CF8FC7}"/>
                </a:ext>
              </a:extLst>
            </p:cNvPr>
            <p:cNvGrpSpPr/>
            <p:nvPr/>
          </p:nvGrpSpPr>
          <p:grpSpPr>
            <a:xfrm>
              <a:off x="2068570" y="44856"/>
              <a:ext cx="1937881" cy="952500"/>
              <a:chOff x="13784597" y="0"/>
              <a:chExt cx="4503403" cy="2247430"/>
            </a:xfrm>
          </p:grpSpPr>
          <p:sp>
            <p:nvSpPr>
              <p:cNvPr id="15" name="Freeform 36">
                <a:extLst>
                  <a:ext uri="{FF2B5EF4-FFF2-40B4-BE49-F238E27FC236}">
                    <a16:creationId xmlns:a16="http://schemas.microsoft.com/office/drawing/2014/main" id="{8E804702-17B6-F9A3-F0B2-EAD59D677A30}"/>
                  </a:ext>
                </a:extLst>
              </p:cNvPr>
              <p:cNvSpPr/>
              <p:nvPr/>
            </p:nvSpPr>
            <p:spPr>
              <a:xfrm>
                <a:off x="13784597" y="320303"/>
                <a:ext cx="1434643" cy="1924468"/>
              </a:xfrm>
              <a:custGeom>
                <a:avLst/>
                <a:gdLst/>
                <a:ahLst/>
                <a:cxnLst/>
                <a:rect l="l" t="t" r="r" b="b"/>
                <a:pathLst>
                  <a:path w="1363153" h="1797658">
                    <a:moveTo>
                      <a:pt x="0" y="0"/>
                    </a:moveTo>
                    <a:lnTo>
                      <a:pt x="1363153" y="0"/>
                    </a:lnTo>
                    <a:lnTo>
                      <a:pt x="1363153" y="1797658"/>
                    </a:lnTo>
                    <a:lnTo>
                      <a:pt x="0" y="17976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pic>
            <p:nvPicPr>
              <p:cNvPr id="16" name="รูปภาพ 15">
                <a:extLst>
                  <a:ext uri="{FF2B5EF4-FFF2-40B4-BE49-F238E27FC236}">
                    <a16:creationId xmlns:a16="http://schemas.microsoft.com/office/drawing/2014/main" id="{1D46789A-A3BD-9558-1B39-BA3D66AA6B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68717" y="0"/>
                <a:ext cx="2819283" cy="2247430"/>
              </a:xfrm>
              <a:prstGeom prst="rect">
                <a:avLst/>
              </a:prstGeom>
            </p:spPr>
          </p:pic>
        </p:grpSp>
      </p:grpSp>
      <p:sp>
        <p:nvSpPr>
          <p:cNvPr id="3" name="Rounded Rectangle 2"/>
          <p:cNvSpPr/>
          <p:nvPr/>
        </p:nvSpPr>
        <p:spPr>
          <a:xfrm>
            <a:off x="381000" y="1771650"/>
            <a:ext cx="17526000" cy="8153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sp>
        <p:nvSpPr>
          <p:cNvPr id="28" name="Rectangle 27"/>
          <p:cNvSpPr/>
          <p:nvPr/>
        </p:nvSpPr>
        <p:spPr>
          <a:xfrm>
            <a:off x="0" y="9353550"/>
            <a:ext cx="18288000" cy="97155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sp>
        <p:nvSpPr>
          <p:cNvPr id="31" name="Rectangle 30"/>
          <p:cNvSpPr/>
          <p:nvPr/>
        </p:nvSpPr>
        <p:spPr>
          <a:xfrm>
            <a:off x="0" y="9227127"/>
            <a:ext cx="18288000" cy="1059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grpSp>
        <p:nvGrpSpPr>
          <p:cNvPr id="32" name="Group 31"/>
          <p:cNvGrpSpPr/>
          <p:nvPr/>
        </p:nvGrpSpPr>
        <p:grpSpPr>
          <a:xfrm>
            <a:off x="2698518" y="9244489"/>
            <a:ext cx="3260667" cy="646331"/>
            <a:chOff x="1799012" y="6162991"/>
            <a:chExt cx="2173778" cy="430887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1995054" y="6583680"/>
              <a:ext cx="1781694" cy="0"/>
            </a:xfrm>
            <a:prstGeom prst="line">
              <a:avLst/>
            </a:prstGeom>
            <a:ln w="76200">
              <a:solidFill>
                <a:srgbClr val="1F4E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799012" y="6162991"/>
              <a:ext cx="21737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เป้าหมาย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513665" y="9261745"/>
            <a:ext cx="3260667" cy="646331"/>
            <a:chOff x="1799012" y="6173165"/>
            <a:chExt cx="2173778" cy="430887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1995054" y="6583680"/>
              <a:ext cx="1781694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799012" y="6173165"/>
              <a:ext cx="21737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ดำเนินการแล้ว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328812" y="9261748"/>
            <a:ext cx="3260667" cy="646331"/>
            <a:chOff x="1799012" y="6184738"/>
            <a:chExt cx="2173778" cy="430887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1995054" y="6583680"/>
              <a:ext cx="1781694" cy="0"/>
            </a:xfrm>
            <a:prstGeom prst="line">
              <a:avLst/>
            </a:prstGeom>
            <a:ln w="76200">
              <a:solidFill>
                <a:srgbClr val="AFAB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799012" y="6184738"/>
              <a:ext cx="21737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อยู่ระหว่างดำเนินการ</a:t>
              </a:r>
            </a:p>
          </p:txBody>
        </p:sp>
      </p:grpSp>
      <p:sp>
        <p:nvSpPr>
          <p:cNvPr id="4" name="TextBox 40">
            <a:extLst>
              <a:ext uri="{FF2B5EF4-FFF2-40B4-BE49-F238E27FC236}">
                <a16:creationId xmlns:a16="http://schemas.microsoft.com/office/drawing/2014/main" id="{209548A0-2F1A-78EF-35FE-231706E060C3}"/>
              </a:ext>
            </a:extLst>
          </p:cNvPr>
          <p:cNvSpPr txBox="1"/>
          <p:nvPr/>
        </p:nvSpPr>
        <p:spPr>
          <a:xfrm>
            <a:off x="12725400" y="2552700"/>
            <a:ext cx="32606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</a:t>
            </a:r>
          </a:p>
        </p:txBody>
      </p:sp>
      <p:sp>
        <p:nvSpPr>
          <p:cNvPr id="6" name="TextBox 66">
            <a:extLst>
              <a:ext uri="{FF2B5EF4-FFF2-40B4-BE49-F238E27FC236}">
                <a16:creationId xmlns:a16="http://schemas.microsoft.com/office/drawing/2014/main" id="{1EDD18F2-BC9C-CC0D-A263-87F90B033B58}"/>
              </a:ext>
            </a:extLst>
          </p:cNvPr>
          <p:cNvSpPr txBox="1"/>
          <p:nvPr/>
        </p:nvSpPr>
        <p:spPr>
          <a:xfrm>
            <a:off x="14782800" y="2552700"/>
            <a:ext cx="32606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 </a:t>
            </a:r>
            <a:r>
              <a:rPr lang="th-TH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ความก้าวหน้า</a:t>
            </a:r>
          </a:p>
        </p:txBody>
      </p:sp>
      <p:sp>
        <p:nvSpPr>
          <p:cNvPr id="27" name="TextBox 57">
            <a:extLst>
              <a:ext uri="{FF2B5EF4-FFF2-40B4-BE49-F238E27FC236}">
                <a16:creationId xmlns:a16="http://schemas.microsoft.com/office/drawing/2014/main" id="{7D7BBF8F-540D-46F1-CCA5-24BB498AC1DD}"/>
              </a:ext>
            </a:extLst>
          </p:cNvPr>
          <p:cNvSpPr txBox="1"/>
          <p:nvPr/>
        </p:nvSpPr>
        <p:spPr>
          <a:xfrm>
            <a:off x="609600" y="4804590"/>
            <a:ext cx="8279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ระบบ/กลไกการดำเนินงาน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29" name="Pentagon 58">
            <a:extLst>
              <a:ext uri="{FF2B5EF4-FFF2-40B4-BE49-F238E27FC236}">
                <a16:creationId xmlns:a16="http://schemas.microsoft.com/office/drawing/2014/main" id="{0F4EAD1D-72EE-9A49-8107-D6B325A122B8}"/>
              </a:ext>
            </a:extLst>
          </p:cNvPr>
          <p:cNvSpPr/>
          <p:nvPr/>
        </p:nvSpPr>
        <p:spPr>
          <a:xfrm>
            <a:off x="7513665" y="4728390"/>
            <a:ext cx="5640534" cy="80904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sp>
        <p:nvSpPr>
          <p:cNvPr id="30" name="Rectangle 59">
            <a:extLst>
              <a:ext uri="{FF2B5EF4-FFF2-40B4-BE49-F238E27FC236}">
                <a16:creationId xmlns:a16="http://schemas.microsoft.com/office/drawing/2014/main" id="{DC912184-9DAE-5AE2-596E-146E2BD3B328}"/>
              </a:ext>
            </a:extLst>
          </p:cNvPr>
          <p:cNvSpPr/>
          <p:nvPr/>
        </p:nvSpPr>
        <p:spPr>
          <a:xfrm>
            <a:off x="13174634" y="4575990"/>
            <a:ext cx="2239380" cy="117524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sp>
        <p:nvSpPr>
          <p:cNvPr id="42" name="TextBox 60">
            <a:extLst>
              <a:ext uri="{FF2B5EF4-FFF2-40B4-BE49-F238E27FC236}">
                <a16:creationId xmlns:a16="http://schemas.microsoft.com/office/drawing/2014/main" id="{AE7FDD83-240F-0564-375B-6161273710DD}"/>
              </a:ext>
            </a:extLst>
          </p:cNvPr>
          <p:cNvSpPr txBox="1"/>
          <p:nvPr/>
        </p:nvSpPr>
        <p:spPr>
          <a:xfrm>
            <a:off x="13174633" y="4880790"/>
            <a:ext cx="2239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ระบบ</a:t>
            </a:r>
          </a:p>
        </p:txBody>
      </p:sp>
      <p:sp>
        <p:nvSpPr>
          <p:cNvPr id="43" name="Rectangle 62">
            <a:extLst>
              <a:ext uri="{FF2B5EF4-FFF2-40B4-BE49-F238E27FC236}">
                <a16:creationId xmlns:a16="http://schemas.microsoft.com/office/drawing/2014/main" id="{C209B79C-39A5-DB8D-1C54-E3BA135C53E3}"/>
              </a:ext>
            </a:extLst>
          </p:cNvPr>
          <p:cNvSpPr/>
          <p:nvPr/>
        </p:nvSpPr>
        <p:spPr>
          <a:xfrm>
            <a:off x="15662222" y="4575990"/>
            <a:ext cx="1569023" cy="11752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100 %</a:t>
            </a:r>
            <a:endParaRPr lang="th-TH" sz="40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4" name="TextBox 57">
            <a:extLst>
              <a:ext uri="{FF2B5EF4-FFF2-40B4-BE49-F238E27FC236}">
                <a16:creationId xmlns:a16="http://schemas.microsoft.com/office/drawing/2014/main" id="{60ACABB2-C872-5ED8-3046-91FAF2586BD8}"/>
              </a:ext>
            </a:extLst>
          </p:cNvPr>
          <p:cNvSpPr txBox="1"/>
          <p:nvPr/>
        </p:nvSpPr>
        <p:spPr>
          <a:xfrm>
            <a:off x="662960" y="6571952"/>
            <a:ext cx="1762504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245110"/>
            <a:r>
              <a:rPr lang="th-TH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รายงานผลการฝึกอบรม</a:t>
            </a:r>
          </a:p>
          <a:p>
            <a:pPr marR="245110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1.</a:t>
            </a:r>
            <a:r>
              <a:rPr lang="th-TH" sz="3200" b="1" kern="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หลักสูตรอบรมแพลตฟอร์มการตลาดออนไลน์ครบวงจรสำหรับผลิตภัณฑ์ชุมชนแบบยั่งยื</a:t>
            </a:r>
            <a:r>
              <a:rPr lang="th-TH" sz="3200" b="1" kern="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น</a:t>
            </a:r>
          </a:p>
          <a:p>
            <a:pPr marR="245110"/>
            <a:r>
              <a:rPr lang="th-TH" sz="3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en-US" sz="3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</a:t>
            </a:r>
            <a:r>
              <a:rPr lang="th-TH" sz="3200" b="1" kern="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อบรมเชิงปฏิบัติการด้านการตลาดออนไลน์ให้แก่ผู้ประกอบการ ร้านค้า วิสาหกิจชุมชนในจังหวัดลำปาง</a:t>
            </a:r>
          </a:p>
          <a:p>
            <a:pPr marR="245110"/>
            <a:r>
              <a:rPr lang="en-US" sz="3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3.</a:t>
            </a:r>
            <a:r>
              <a:rPr lang="en-US" sz="3200" b="1" kern="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kern="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หลักสูตรการพัฒนาศักยภาพผู้ประกอบการผลิตภัณฑ์ชุมชนสู่การประกอบกิจการวิสาหกิจเพื่อสังคม  หัวข้อ “การบริหารจัดการองค์กรสู่ความยั่งยืน”</a:t>
            </a:r>
            <a:endParaRPr lang="th-TH" sz="3200" b="1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5" name="Rectangle 62">
            <a:extLst>
              <a:ext uri="{FF2B5EF4-FFF2-40B4-BE49-F238E27FC236}">
                <a16:creationId xmlns:a16="http://schemas.microsoft.com/office/drawing/2014/main" id="{C02D6E03-F17F-C22A-85FD-4756331AD8C6}"/>
              </a:ext>
            </a:extLst>
          </p:cNvPr>
          <p:cNvSpPr/>
          <p:nvPr/>
        </p:nvSpPr>
        <p:spPr>
          <a:xfrm>
            <a:off x="15662222" y="6143947"/>
            <a:ext cx="1569023" cy="11752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100 %</a:t>
            </a:r>
            <a:endParaRPr lang="th-TH" sz="40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9" name="Rectangle 59">
            <a:extLst>
              <a:ext uri="{FF2B5EF4-FFF2-40B4-BE49-F238E27FC236}">
                <a16:creationId xmlns:a16="http://schemas.microsoft.com/office/drawing/2014/main" id="{3E8BA4A3-6212-650F-D4B4-1E010BB3DD67}"/>
              </a:ext>
            </a:extLst>
          </p:cNvPr>
          <p:cNvSpPr/>
          <p:nvPr/>
        </p:nvSpPr>
        <p:spPr>
          <a:xfrm>
            <a:off x="13174634" y="6143947"/>
            <a:ext cx="2239380" cy="117524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sp>
        <p:nvSpPr>
          <p:cNvPr id="51" name="TextBox 60">
            <a:extLst>
              <a:ext uri="{FF2B5EF4-FFF2-40B4-BE49-F238E27FC236}">
                <a16:creationId xmlns:a16="http://schemas.microsoft.com/office/drawing/2014/main" id="{2AA63A8F-BED1-76EC-2E5E-E5D7A3C2A7DF}"/>
              </a:ext>
            </a:extLst>
          </p:cNvPr>
          <p:cNvSpPr txBox="1"/>
          <p:nvPr/>
        </p:nvSpPr>
        <p:spPr>
          <a:xfrm>
            <a:off x="13154199" y="6491307"/>
            <a:ext cx="2242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50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ราย</a:t>
            </a:r>
            <a:endParaRPr lang="en-US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2" name="TextBox 43">
            <a:extLst>
              <a:ext uri="{FF2B5EF4-FFF2-40B4-BE49-F238E27FC236}">
                <a16:creationId xmlns:a16="http://schemas.microsoft.com/office/drawing/2014/main" id="{03B76E32-8A54-9B7E-D326-210E218C1577}"/>
              </a:ext>
            </a:extLst>
          </p:cNvPr>
          <p:cNvSpPr txBox="1"/>
          <p:nvPr/>
        </p:nvSpPr>
        <p:spPr>
          <a:xfrm>
            <a:off x="630554" y="3308037"/>
            <a:ext cx="8279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จำนวนหลักสูตร</a:t>
            </a:r>
          </a:p>
        </p:txBody>
      </p:sp>
      <p:sp>
        <p:nvSpPr>
          <p:cNvPr id="54" name="Pentagon 47">
            <a:extLst>
              <a:ext uri="{FF2B5EF4-FFF2-40B4-BE49-F238E27FC236}">
                <a16:creationId xmlns:a16="http://schemas.microsoft.com/office/drawing/2014/main" id="{0DC670A1-8D14-8602-FB2B-F40BD824961F}"/>
              </a:ext>
            </a:extLst>
          </p:cNvPr>
          <p:cNvSpPr/>
          <p:nvPr/>
        </p:nvSpPr>
        <p:spPr>
          <a:xfrm>
            <a:off x="7513665" y="3239033"/>
            <a:ext cx="5640534" cy="80904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/>
          </a:p>
        </p:txBody>
      </p:sp>
      <p:sp>
        <p:nvSpPr>
          <p:cNvPr id="55" name="TextBox 48">
            <a:extLst>
              <a:ext uri="{FF2B5EF4-FFF2-40B4-BE49-F238E27FC236}">
                <a16:creationId xmlns:a16="http://schemas.microsoft.com/office/drawing/2014/main" id="{F237FDF1-08DA-B9C0-2FF4-BE19DD79AB95}"/>
              </a:ext>
            </a:extLst>
          </p:cNvPr>
          <p:cNvSpPr txBox="1"/>
          <p:nvPr/>
        </p:nvSpPr>
        <p:spPr>
          <a:xfrm>
            <a:off x="7993164" y="3319884"/>
            <a:ext cx="2514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หลักสูตร</a:t>
            </a:r>
          </a:p>
        </p:txBody>
      </p:sp>
      <p:sp>
        <p:nvSpPr>
          <p:cNvPr id="56" name="Rectangle 67">
            <a:extLst>
              <a:ext uri="{FF2B5EF4-FFF2-40B4-BE49-F238E27FC236}">
                <a16:creationId xmlns:a16="http://schemas.microsoft.com/office/drawing/2014/main" id="{8DE0BE60-5BDB-B61C-5183-9D7A10D80151}"/>
              </a:ext>
            </a:extLst>
          </p:cNvPr>
          <p:cNvSpPr/>
          <p:nvPr/>
        </p:nvSpPr>
        <p:spPr>
          <a:xfrm>
            <a:off x="15662222" y="3009900"/>
            <a:ext cx="1569023" cy="11752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100 %</a:t>
            </a:r>
            <a:endParaRPr lang="th-TH" sz="40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id="{37E91922-4801-C778-666F-A454ED3DA362}"/>
              </a:ext>
            </a:extLst>
          </p:cNvPr>
          <p:cNvSpPr/>
          <p:nvPr/>
        </p:nvSpPr>
        <p:spPr>
          <a:xfrm>
            <a:off x="13174634" y="3009900"/>
            <a:ext cx="2239380" cy="117524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/>
          </a:p>
        </p:txBody>
      </p:sp>
      <p:sp>
        <p:nvSpPr>
          <p:cNvPr id="59" name="TextBox 46">
            <a:extLst>
              <a:ext uri="{FF2B5EF4-FFF2-40B4-BE49-F238E27FC236}">
                <a16:creationId xmlns:a16="http://schemas.microsoft.com/office/drawing/2014/main" id="{F8B0BDBA-8B74-FC9C-28A4-CF55E81E8C91}"/>
              </a:ext>
            </a:extLst>
          </p:cNvPr>
          <p:cNvSpPr txBox="1"/>
          <p:nvPr/>
        </p:nvSpPr>
        <p:spPr>
          <a:xfrm>
            <a:off x="13037023" y="3303518"/>
            <a:ext cx="2514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หลักสูตร</a:t>
            </a:r>
          </a:p>
        </p:txBody>
      </p:sp>
      <p:sp>
        <p:nvSpPr>
          <p:cNvPr id="62" name="Rounded Rectangle 4">
            <a:extLst>
              <a:ext uri="{FF2B5EF4-FFF2-40B4-BE49-F238E27FC236}">
                <a16:creationId xmlns:a16="http://schemas.microsoft.com/office/drawing/2014/main" id="{E66F3F5E-D88F-99D3-BEDE-AF0AA486EF19}"/>
              </a:ext>
            </a:extLst>
          </p:cNvPr>
          <p:cNvSpPr/>
          <p:nvPr/>
        </p:nvSpPr>
        <p:spPr>
          <a:xfrm>
            <a:off x="259842" y="1333500"/>
            <a:ext cx="17647158" cy="63786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การดำเนินงาน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ผลผลิตที่</a:t>
            </a:r>
            <a:r>
              <a:rPr lang="th-TH" sz="32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ผลผลิตที่ </a:t>
            </a:r>
            <a:r>
              <a:rPr lang="en-US" sz="32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6</a:t>
            </a:r>
            <a:r>
              <a:rPr lang="en-US" sz="32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ผลการพัฒนาผู้ประกอบการชุมชน ไม่น้อยกว่า 50 ราย ที่ได้เข้าสู่ช่องทางการตลาดผลิตภัณฑ์ชุมชน</a:t>
            </a:r>
          </a:p>
        </p:txBody>
      </p:sp>
      <p:sp>
        <p:nvSpPr>
          <p:cNvPr id="22" name="Rounded Rectangle 4">
            <a:extLst>
              <a:ext uri="{FF2B5EF4-FFF2-40B4-BE49-F238E27FC236}">
                <a16:creationId xmlns:a16="http://schemas.microsoft.com/office/drawing/2014/main" id="{7064B6D0-FABE-44A6-54D3-D158F84821C9}"/>
              </a:ext>
            </a:extLst>
          </p:cNvPr>
          <p:cNvSpPr/>
          <p:nvPr/>
        </p:nvSpPr>
        <p:spPr>
          <a:xfrm>
            <a:off x="259840" y="2038350"/>
            <a:ext cx="17647157" cy="5050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การดำเนินงานผลผลิตที่ </a:t>
            </a:r>
            <a:r>
              <a:rPr lang="en-US" sz="32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7 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ผลการพัฒนาผู้ประกอบการ </a:t>
            </a:r>
            <a:r>
              <a:rPr lang="en-US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SME 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ไม่น้อยกว่า 50 รายที่ได้รับการพัฒนาศักยภาพด้านการบริหารจัดการธุรกิจผลิตภัณฑ์ชุมชน</a:t>
            </a:r>
            <a:endParaRPr lang="en-US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TextBox 60">
            <a:extLst>
              <a:ext uri="{FF2B5EF4-FFF2-40B4-BE49-F238E27FC236}">
                <a16:creationId xmlns:a16="http://schemas.microsoft.com/office/drawing/2014/main" id="{5977892F-1B16-50F0-BB24-B6D2234E09A7}"/>
              </a:ext>
            </a:extLst>
          </p:cNvPr>
          <p:cNvSpPr txBox="1"/>
          <p:nvPr/>
        </p:nvSpPr>
        <p:spPr>
          <a:xfrm>
            <a:off x="8355790" y="4835367"/>
            <a:ext cx="2239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ระบบ</a:t>
            </a:r>
          </a:p>
        </p:txBody>
      </p:sp>
      <p:sp>
        <p:nvSpPr>
          <p:cNvPr id="46" name="Pentagon 46">
            <a:extLst>
              <a:ext uri="{FF2B5EF4-FFF2-40B4-BE49-F238E27FC236}">
                <a16:creationId xmlns:a16="http://schemas.microsoft.com/office/drawing/2014/main" id="{E6E30E5D-8965-C88F-1361-49163ACB9A2D}"/>
              </a:ext>
            </a:extLst>
          </p:cNvPr>
          <p:cNvSpPr/>
          <p:nvPr/>
        </p:nvSpPr>
        <p:spPr>
          <a:xfrm>
            <a:off x="7513665" y="6328590"/>
            <a:ext cx="5523358" cy="80904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sp>
        <p:nvSpPr>
          <p:cNvPr id="24" name="TextBox 60">
            <a:extLst>
              <a:ext uri="{FF2B5EF4-FFF2-40B4-BE49-F238E27FC236}">
                <a16:creationId xmlns:a16="http://schemas.microsoft.com/office/drawing/2014/main" id="{66B80298-D5A0-19B4-4C1C-A8EE98EA19BB}"/>
              </a:ext>
            </a:extLst>
          </p:cNvPr>
          <p:cNvSpPr txBox="1"/>
          <p:nvPr/>
        </p:nvSpPr>
        <p:spPr>
          <a:xfrm>
            <a:off x="7572431" y="6457750"/>
            <a:ext cx="407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50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ราย</a:t>
            </a:r>
            <a:endParaRPr lang="en-US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07215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2">
            <a:extLst>
              <a:ext uri="{FF2B5EF4-FFF2-40B4-BE49-F238E27FC236}">
                <a16:creationId xmlns:a16="http://schemas.microsoft.com/office/drawing/2014/main" id="{935E57B4-69D8-0DBC-2EF0-38D793EF308C}"/>
              </a:ext>
            </a:extLst>
          </p:cNvPr>
          <p:cNvGrpSpPr/>
          <p:nvPr/>
        </p:nvGrpSpPr>
        <p:grpSpPr>
          <a:xfrm>
            <a:off x="3543689" y="419264"/>
            <a:ext cx="14724742" cy="2006045"/>
            <a:chOff x="0" y="0"/>
            <a:chExt cx="7517226" cy="1223193"/>
          </a:xfrm>
          <a:gradFill flip="none" rotWithShape="1">
            <a:gsLst>
              <a:gs pos="0">
                <a:srgbClr val="FFFF00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0" scaled="1"/>
            <a:tileRect/>
          </a:gradFill>
        </p:grpSpPr>
        <p:sp>
          <p:nvSpPr>
            <p:cNvPr id="40" name="Freeform 3">
              <a:extLst>
                <a:ext uri="{FF2B5EF4-FFF2-40B4-BE49-F238E27FC236}">
                  <a16:creationId xmlns:a16="http://schemas.microsoft.com/office/drawing/2014/main" id="{979C5149-3E69-C252-2228-DD4D664E5B61}"/>
                </a:ext>
              </a:extLst>
            </p:cNvPr>
            <p:cNvSpPr/>
            <p:nvPr/>
          </p:nvSpPr>
          <p:spPr>
            <a:xfrm>
              <a:off x="0" y="0"/>
              <a:ext cx="7517226" cy="1223193"/>
            </a:xfrm>
            <a:custGeom>
              <a:avLst/>
              <a:gdLst/>
              <a:ahLst/>
              <a:cxnLst/>
              <a:rect l="l" t="t" r="r" b="b"/>
              <a:pathLst>
                <a:path w="7517226" h="1223193">
                  <a:moveTo>
                    <a:pt x="12991" y="0"/>
                  </a:moveTo>
                  <a:lnTo>
                    <a:pt x="7504235" y="0"/>
                  </a:lnTo>
                  <a:cubicBezTo>
                    <a:pt x="7511411" y="0"/>
                    <a:pt x="7517226" y="5816"/>
                    <a:pt x="7517226" y="12991"/>
                  </a:cubicBezTo>
                  <a:lnTo>
                    <a:pt x="7517226" y="1210202"/>
                  </a:lnTo>
                  <a:cubicBezTo>
                    <a:pt x="7517226" y="1213648"/>
                    <a:pt x="7515858" y="1216952"/>
                    <a:pt x="7513421" y="1219388"/>
                  </a:cubicBezTo>
                  <a:cubicBezTo>
                    <a:pt x="7510985" y="1221824"/>
                    <a:pt x="7507680" y="1223193"/>
                    <a:pt x="7504235" y="1223193"/>
                  </a:cubicBezTo>
                  <a:lnTo>
                    <a:pt x="12991" y="1223193"/>
                  </a:lnTo>
                  <a:cubicBezTo>
                    <a:pt x="5816" y="1223193"/>
                    <a:pt x="0" y="1217377"/>
                    <a:pt x="0" y="1210202"/>
                  </a:cubicBezTo>
                  <a:lnTo>
                    <a:pt x="0" y="12991"/>
                  </a:lnTo>
                  <a:cubicBezTo>
                    <a:pt x="0" y="5816"/>
                    <a:pt x="5816" y="0"/>
                    <a:pt x="1299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41" name="TextBox 4">
              <a:extLst>
                <a:ext uri="{FF2B5EF4-FFF2-40B4-BE49-F238E27FC236}">
                  <a16:creationId xmlns:a16="http://schemas.microsoft.com/office/drawing/2014/main" id="{3A65AA92-9B2E-93A5-C818-1F7E48BF75C0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118865" lvl="1" indent="-59432">
                <a:lnSpc>
                  <a:spcPts val="699"/>
                </a:lnSpc>
                <a:buFont typeface="Arial"/>
                <a:buChar char="•"/>
              </a:pPr>
              <a:endParaRPr sz="1867" b="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 rot="6746755">
            <a:off x="-8721634" y="8085037"/>
            <a:ext cx="12039093" cy="13253655"/>
            <a:chOff x="0" y="0"/>
            <a:chExt cx="2927153" cy="3222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27153" cy="3222458"/>
            </a:xfrm>
            <a:custGeom>
              <a:avLst/>
              <a:gdLst/>
              <a:ahLst/>
              <a:cxnLst/>
              <a:rect l="l" t="t" r="r" b="b"/>
              <a:pathLst>
                <a:path w="2927153" h="3222458">
                  <a:moveTo>
                    <a:pt x="0" y="0"/>
                  </a:moveTo>
                  <a:lnTo>
                    <a:pt x="2927153" y="0"/>
                  </a:lnTo>
                  <a:lnTo>
                    <a:pt x="2927153" y="3222458"/>
                  </a:lnTo>
                  <a:lnTo>
                    <a:pt x="0" y="3222458"/>
                  </a:lnTo>
                  <a:close/>
                </a:path>
              </a:pathLst>
            </a:custGeom>
            <a:solidFill>
              <a:srgbClr val="002F6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066429" flipH="1">
            <a:off x="-5264301" y="5999700"/>
            <a:ext cx="19419733" cy="4927757"/>
          </a:xfrm>
          <a:custGeom>
            <a:avLst/>
            <a:gdLst/>
            <a:ahLst/>
            <a:cxnLst/>
            <a:rect l="l" t="t" r="r" b="b"/>
            <a:pathLst>
              <a:path w="19419733" h="4927757">
                <a:moveTo>
                  <a:pt x="19419732" y="0"/>
                </a:moveTo>
                <a:lnTo>
                  <a:pt x="0" y="0"/>
                </a:lnTo>
                <a:lnTo>
                  <a:pt x="0" y="4927757"/>
                </a:lnTo>
                <a:lnTo>
                  <a:pt x="19419732" y="4927757"/>
                </a:lnTo>
                <a:lnTo>
                  <a:pt x="1941973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Freeform 6"/>
          <p:cNvSpPr/>
          <p:nvPr/>
        </p:nvSpPr>
        <p:spPr>
          <a:xfrm rot="-3716763" flipV="1">
            <a:off x="1448026" y="-2339677"/>
            <a:ext cx="11122941" cy="3781800"/>
          </a:xfrm>
          <a:custGeom>
            <a:avLst/>
            <a:gdLst/>
            <a:ahLst/>
            <a:cxnLst/>
            <a:rect l="l" t="t" r="r" b="b"/>
            <a:pathLst>
              <a:path w="11122941" h="3781800">
                <a:moveTo>
                  <a:pt x="0" y="3781800"/>
                </a:moveTo>
                <a:lnTo>
                  <a:pt x="11122941" y="3781800"/>
                </a:lnTo>
                <a:lnTo>
                  <a:pt x="11122941" y="0"/>
                </a:lnTo>
                <a:lnTo>
                  <a:pt x="0" y="0"/>
                </a:lnTo>
                <a:lnTo>
                  <a:pt x="0" y="3781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7" name="Group 7"/>
          <p:cNvGrpSpPr/>
          <p:nvPr/>
        </p:nvGrpSpPr>
        <p:grpSpPr>
          <a:xfrm rot="7121713">
            <a:off x="-7713299" y="-7358398"/>
            <a:ext cx="12039093" cy="13253655"/>
            <a:chOff x="0" y="0"/>
            <a:chExt cx="2927153" cy="32224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927153" cy="3222458"/>
            </a:xfrm>
            <a:custGeom>
              <a:avLst/>
              <a:gdLst/>
              <a:ahLst/>
              <a:cxnLst/>
              <a:rect l="l" t="t" r="r" b="b"/>
              <a:pathLst>
                <a:path w="2927153" h="3222458">
                  <a:moveTo>
                    <a:pt x="0" y="0"/>
                  </a:moveTo>
                  <a:lnTo>
                    <a:pt x="2927153" y="0"/>
                  </a:lnTo>
                  <a:lnTo>
                    <a:pt x="2927153" y="3222458"/>
                  </a:lnTo>
                  <a:lnTo>
                    <a:pt x="0" y="3222458"/>
                  </a:lnTo>
                  <a:close/>
                </a:path>
              </a:pathLst>
            </a:custGeom>
            <a:solidFill>
              <a:srgbClr val="002F6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693753" y="655023"/>
            <a:ext cx="9162981" cy="9162981"/>
          </a:xfrm>
          <a:custGeom>
            <a:avLst/>
            <a:gdLst/>
            <a:ahLst/>
            <a:cxnLst/>
            <a:rect l="l" t="t" r="r" b="b"/>
            <a:pathLst>
              <a:path w="9162981" h="9162981">
                <a:moveTo>
                  <a:pt x="0" y="0"/>
                </a:moveTo>
                <a:lnTo>
                  <a:pt x="9162982" y="0"/>
                </a:lnTo>
                <a:lnTo>
                  <a:pt x="9162982" y="9162982"/>
                </a:lnTo>
                <a:lnTo>
                  <a:pt x="0" y="91629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1" name="Group 11"/>
          <p:cNvGrpSpPr/>
          <p:nvPr/>
        </p:nvGrpSpPr>
        <p:grpSpPr>
          <a:xfrm>
            <a:off x="-2021901" y="762216"/>
            <a:ext cx="8929546" cy="892954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23396" y="1172752"/>
            <a:ext cx="8351585" cy="835158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296BD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TextBox 27">
            <a:extLst>
              <a:ext uri="{FF2B5EF4-FFF2-40B4-BE49-F238E27FC236}">
                <a16:creationId xmlns:a16="http://schemas.microsoft.com/office/drawing/2014/main" id="{6BE7B31C-392E-9C3E-AB67-65FCBF72A19A}"/>
              </a:ext>
            </a:extLst>
          </p:cNvPr>
          <p:cNvSpPr txBox="1"/>
          <p:nvPr/>
        </p:nvSpPr>
        <p:spPr>
          <a:xfrm>
            <a:off x="7018104" y="2738162"/>
            <a:ext cx="947425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th-TH" sz="7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โครงการพลิกโฉมมหาวิทยาลัยสู่การพัฒนาชุมชนท้องถิ่นอย่างยั่งยืน </a:t>
            </a:r>
            <a:endParaRPr lang="en-US" sz="7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AC7D86D3-636D-35FE-6F28-9E0AF77891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30" y="1413782"/>
            <a:ext cx="8338390" cy="79117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สี่เหลี่ยมผืนผ้า: มุมมน 34">
            <a:extLst>
              <a:ext uri="{FF2B5EF4-FFF2-40B4-BE49-F238E27FC236}">
                <a16:creationId xmlns:a16="http://schemas.microsoft.com/office/drawing/2014/main" id="{5875CE92-6632-B84B-7987-4345D2692179}"/>
              </a:ext>
            </a:extLst>
          </p:cNvPr>
          <p:cNvSpPr/>
          <p:nvPr/>
        </p:nvSpPr>
        <p:spPr>
          <a:xfrm>
            <a:off x="8180961" y="6930936"/>
            <a:ext cx="6197127" cy="1415039"/>
          </a:xfrm>
          <a:prstGeom prst="round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40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ระยะเวลาดำเนินโครงการ</a:t>
            </a:r>
            <a:endParaRPr lang="en-US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spcBef>
                <a:spcPct val="0"/>
              </a:spcBef>
            </a:pPr>
            <a:r>
              <a:rPr lang="en-US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เมษายน </a:t>
            </a:r>
            <a:r>
              <a:rPr lang="en-US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2566 - 31 </a:t>
            </a: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มีนาคม</a:t>
            </a:r>
            <a:r>
              <a:rPr lang="en-US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2567</a:t>
            </a:r>
          </a:p>
        </p:txBody>
      </p:sp>
      <p:sp>
        <p:nvSpPr>
          <p:cNvPr id="36" name="สี่เหลี่ยมผืนผ้า: มุมมน 35">
            <a:extLst>
              <a:ext uri="{FF2B5EF4-FFF2-40B4-BE49-F238E27FC236}">
                <a16:creationId xmlns:a16="http://schemas.microsoft.com/office/drawing/2014/main" id="{5276629C-0D9D-F8C1-B8E0-6B30715B1F69}"/>
              </a:ext>
            </a:extLst>
          </p:cNvPr>
          <p:cNvSpPr/>
          <p:nvPr/>
        </p:nvSpPr>
        <p:spPr>
          <a:xfrm>
            <a:off x="7878554" y="5332848"/>
            <a:ext cx="6353862" cy="1004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งบประมาณรวม</a:t>
            </a:r>
            <a:r>
              <a:rPr lang="en-US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4,000,000 </a:t>
            </a:r>
            <a:r>
              <a:rPr lang="en-US" sz="48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  <a:endParaRPr lang="en-US" sz="4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0" name="กลุ่ม 49">
            <a:extLst>
              <a:ext uri="{FF2B5EF4-FFF2-40B4-BE49-F238E27FC236}">
                <a16:creationId xmlns:a16="http://schemas.microsoft.com/office/drawing/2014/main" id="{57D9C82B-0922-9DC9-8A5C-C3E095DC51E6}"/>
              </a:ext>
            </a:extLst>
          </p:cNvPr>
          <p:cNvGrpSpPr/>
          <p:nvPr/>
        </p:nvGrpSpPr>
        <p:grpSpPr>
          <a:xfrm>
            <a:off x="15889134" y="2634074"/>
            <a:ext cx="2346654" cy="2290428"/>
            <a:chOff x="15667999" y="2085741"/>
            <a:chExt cx="2532857" cy="2535527"/>
          </a:xfrm>
        </p:grpSpPr>
        <p:grpSp>
          <p:nvGrpSpPr>
            <p:cNvPr id="23" name="Group 23"/>
            <p:cNvGrpSpPr/>
            <p:nvPr/>
          </p:nvGrpSpPr>
          <p:grpSpPr>
            <a:xfrm>
              <a:off x="15667999" y="2085741"/>
              <a:ext cx="2532857" cy="2535527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C0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5724357" y="2170683"/>
              <a:ext cx="2391558" cy="2363217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sq">
                <a:solidFill>
                  <a:srgbClr val="0296B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32" name="รูปภาพ 31">
              <a:extLst>
                <a:ext uri="{FF2B5EF4-FFF2-40B4-BE49-F238E27FC236}">
                  <a16:creationId xmlns:a16="http://schemas.microsoft.com/office/drawing/2014/main" id="{B606C46C-9CF2-C969-375B-63B82DE78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3456" y="2582235"/>
              <a:ext cx="1943141" cy="1549001"/>
            </a:xfrm>
            <a:prstGeom prst="rect">
              <a:avLst/>
            </a:prstGeom>
          </p:spPr>
        </p:pic>
      </p:grpSp>
      <p:sp>
        <p:nvSpPr>
          <p:cNvPr id="17" name="Rectangle 10">
            <a:extLst>
              <a:ext uri="{FF2B5EF4-FFF2-40B4-BE49-F238E27FC236}">
                <a16:creationId xmlns:a16="http://schemas.microsoft.com/office/drawing/2014/main" id="{36C28B3A-5D09-3168-BA2B-61A415B3E45E}"/>
              </a:ext>
            </a:extLst>
          </p:cNvPr>
          <p:cNvSpPr/>
          <p:nvPr/>
        </p:nvSpPr>
        <p:spPr>
          <a:xfrm>
            <a:off x="8409489" y="9334500"/>
            <a:ext cx="105806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ภายใต้โปรแกรม </a:t>
            </a:r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N50 (P25) 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พัฒนาระบบและกลไกสร้างความเข้มแข็งของระบบนิเวศ ววน.               </a:t>
            </a:r>
          </a:p>
          <a:p>
            <a:pPr algn="ctr"/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แผนงานพัฒนาระบบ ววน. ในสถาบันอุดมศึกษาเพื่อพลิกโฉมมหาวิทยาลัย ประจำปีงบประมาณ พ.ศ. 2566</a:t>
            </a: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8702DFD4-02A5-E5BF-25F1-4C965F0D7228}"/>
              </a:ext>
            </a:extLst>
          </p:cNvPr>
          <p:cNvSpPr/>
          <p:nvPr/>
        </p:nvSpPr>
        <p:spPr>
          <a:xfrm>
            <a:off x="7931715" y="537495"/>
            <a:ext cx="100094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รายงานความก้าวหน้าการดำเนินงานโครงการ รอบ 6 เดือน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691B43B3-2204-1284-3F47-8D5B54CF5156}"/>
              </a:ext>
            </a:extLst>
          </p:cNvPr>
          <p:cNvSpPr txBox="1"/>
          <p:nvPr/>
        </p:nvSpPr>
        <p:spPr>
          <a:xfrm>
            <a:off x="13506265" y="1477255"/>
            <a:ext cx="46089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กลุ่มพัฒนาชุมชนท้องถิ่นหรือชุมชนอื่น  </a:t>
            </a:r>
          </a:p>
          <a:p>
            <a:pPr algn="r"/>
            <a:endParaRPr lang="th-TH" sz="3200" dirty="0"/>
          </a:p>
        </p:txBody>
      </p:sp>
      <p:sp>
        <p:nvSpPr>
          <p:cNvPr id="21" name="Google Shape;792;p38">
            <a:extLst>
              <a:ext uri="{FF2B5EF4-FFF2-40B4-BE49-F238E27FC236}">
                <a16:creationId xmlns:a16="http://schemas.microsoft.com/office/drawing/2014/main" id="{34CA257F-2914-1AB0-A70D-E38DC34B358D}"/>
              </a:ext>
            </a:extLst>
          </p:cNvPr>
          <p:cNvSpPr txBox="1">
            <a:spLocks/>
          </p:cNvSpPr>
          <p:nvPr/>
        </p:nvSpPr>
        <p:spPr>
          <a:xfrm rot="20272551">
            <a:off x="15929869" y="7457710"/>
            <a:ext cx="1997798" cy="606899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2100"/>
              </a:spcAft>
              <a:buFont typeface="Arial" pitchFamily="34" charset="0"/>
              <a:buNone/>
            </a:pPr>
            <a:r>
              <a:rPr lang="th-TH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กลุ่ม 3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2" name="Group 47">
            <a:extLst>
              <a:ext uri="{FF2B5EF4-FFF2-40B4-BE49-F238E27FC236}">
                <a16:creationId xmlns:a16="http://schemas.microsoft.com/office/drawing/2014/main" id="{78E06D45-8CE0-E90A-AE41-8F0A7C8E0C53}"/>
              </a:ext>
            </a:extLst>
          </p:cNvPr>
          <p:cNvGrpSpPr/>
          <p:nvPr/>
        </p:nvGrpSpPr>
        <p:grpSpPr>
          <a:xfrm>
            <a:off x="15336036" y="8135827"/>
            <a:ext cx="2645065" cy="977897"/>
            <a:chOff x="3666877" y="4988275"/>
            <a:chExt cx="4877943" cy="1746012"/>
          </a:xfrm>
        </p:grpSpPr>
        <p:sp>
          <p:nvSpPr>
            <p:cNvPr id="29" name="Google Shape;391;p29">
              <a:extLst>
                <a:ext uri="{FF2B5EF4-FFF2-40B4-BE49-F238E27FC236}">
                  <a16:creationId xmlns:a16="http://schemas.microsoft.com/office/drawing/2014/main" id="{010747DB-9389-7AF0-96AF-3666EE02321D}"/>
                </a:ext>
              </a:extLst>
            </p:cNvPr>
            <p:cNvSpPr/>
            <p:nvPr/>
          </p:nvSpPr>
          <p:spPr>
            <a:xfrm>
              <a:off x="3666877" y="6490391"/>
              <a:ext cx="4877943" cy="243896"/>
            </a:xfrm>
            <a:custGeom>
              <a:avLst/>
              <a:gdLst/>
              <a:ahLst/>
              <a:cxnLst/>
              <a:rect l="l" t="t" r="r" b="b"/>
              <a:pathLst>
                <a:path w="4724400" h="236219" extrusionOk="0">
                  <a:moveTo>
                    <a:pt x="2362200" y="236220"/>
                  </a:moveTo>
                  <a:cubicBezTo>
                    <a:pt x="3663315" y="236220"/>
                    <a:pt x="4724400" y="182880"/>
                    <a:pt x="4724400" y="118110"/>
                  </a:cubicBezTo>
                  <a:cubicBezTo>
                    <a:pt x="4724400" y="52388"/>
                    <a:pt x="3663315" y="0"/>
                    <a:pt x="2362200" y="0"/>
                  </a:cubicBezTo>
                  <a:cubicBezTo>
                    <a:pt x="1061085" y="0"/>
                    <a:pt x="0" y="53340"/>
                    <a:pt x="0" y="118110"/>
                  </a:cubicBezTo>
                  <a:cubicBezTo>
                    <a:pt x="0" y="182880"/>
                    <a:pt x="1061085" y="236220"/>
                    <a:pt x="2362200" y="236220"/>
                  </a:cubicBezTo>
                  <a:close/>
                </a:path>
              </a:pathLst>
            </a:custGeom>
            <a:solidFill>
              <a:srgbClr val="000000">
                <a:alpha val="234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" name="Google Shape;400;p29">
              <a:extLst>
                <a:ext uri="{FF2B5EF4-FFF2-40B4-BE49-F238E27FC236}">
                  <a16:creationId xmlns:a16="http://schemas.microsoft.com/office/drawing/2014/main" id="{4A1B539B-D836-5E22-4CCE-0EA3635299E8}"/>
                </a:ext>
              </a:extLst>
            </p:cNvPr>
            <p:cNvGrpSpPr/>
            <p:nvPr/>
          </p:nvGrpSpPr>
          <p:grpSpPr>
            <a:xfrm>
              <a:off x="4159567" y="4988275"/>
              <a:ext cx="3872859" cy="1649101"/>
              <a:chOff x="4487664" y="-1392325"/>
              <a:chExt cx="3997997" cy="1702034"/>
            </a:xfrm>
          </p:grpSpPr>
          <p:grpSp>
            <p:nvGrpSpPr>
              <p:cNvPr id="33" name="Google Shape;401;p29">
                <a:extLst>
                  <a:ext uri="{FF2B5EF4-FFF2-40B4-BE49-F238E27FC236}">
                    <a16:creationId xmlns:a16="http://schemas.microsoft.com/office/drawing/2014/main" id="{AEA03874-D94E-82FC-3972-E9CAF99E5050}"/>
                  </a:ext>
                </a:extLst>
              </p:cNvPr>
              <p:cNvGrpSpPr/>
              <p:nvPr/>
            </p:nvGrpSpPr>
            <p:grpSpPr>
              <a:xfrm>
                <a:off x="5041805" y="-1392325"/>
                <a:ext cx="2896971" cy="1702034"/>
                <a:chOff x="4692026" y="4370063"/>
                <a:chExt cx="2807959" cy="1649737"/>
              </a:xfrm>
            </p:grpSpPr>
            <p:sp>
              <p:nvSpPr>
                <p:cNvPr id="44" name="Google Shape;402;p29">
                  <a:extLst>
                    <a:ext uri="{FF2B5EF4-FFF2-40B4-BE49-F238E27FC236}">
                      <a16:creationId xmlns:a16="http://schemas.microsoft.com/office/drawing/2014/main" id="{C1CFDF64-69DE-2FC7-EBDE-B9FD62A1A629}"/>
                    </a:ext>
                  </a:extLst>
                </p:cNvPr>
                <p:cNvSpPr/>
                <p:nvPr/>
              </p:nvSpPr>
              <p:spPr>
                <a:xfrm>
                  <a:off x="4692026" y="4370063"/>
                  <a:ext cx="2807065" cy="1649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5925" h="1649730" extrusionOk="0">
                      <a:moveTo>
                        <a:pt x="0" y="0"/>
                      </a:moveTo>
                      <a:lnTo>
                        <a:pt x="1685925" y="0"/>
                      </a:lnTo>
                      <a:lnTo>
                        <a:pt x="1685925" y="1649730"/>
                      </a:lnTo>
                      <a:lnTo>
                        <a:pt x="0" y="1649730"/>
                      </a:lnTo>
                      <a:close/>
                    </a:path>
                  </a:pathLst>
                </a:custGeom>
                <a:solidFill>
                  <a:srgbClr val="EBBA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" name="Google Shape;403;p29">
                  <a:extLst>
                    <a:ext uri="{FF2B5EF4-FFF2-40B4-BE49-F238E27FC236}">
                      <a16:creationId xmlns:a16="http://schemas.microsoft.com/office/drawing/2014/main" id="{71344D36-28BC-F62B-3469-4AC69CA9BEF5}"/>
                    </a:ext>
                  </a:extLst>
                </p:cNvPr>
                <p:cNvSpPr/>
                <p:nvPr/>
              </p:nvSpPr>
              <p:spPr>
                <a:xfrm>
                  <a:off x="6377940" y="4370070"/>
                  <a:ext cx="1122045" cy="1649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045" h="1649730" extrusionOk="0">
                      <a:moveTo>
                        <a:pt x="0" y="0"/>
                      </a:moveTo>
                      <a:lnTo>
                        <a:pt x="1122045" y="0"/>
                      </a:lnTo>
                      <a:lnTo>
                        <a:pt x="1122045" y="1649730"/>
                      </a:lnTo>
                      <a:lnTo>
                        <a:pt x="0" y="1649730"/>
                      </a:lnTo>
                      <a:close/>
                    </a:path>
                  </a:pathLst>
                </a:custGeom>
                <a:solidFill>
                  <a:srgbClr val="000000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7" name="Google Shape;404;p29">
                <a:extLst>
                  <a:ext uri="{FF2B5EF4-FFF2-40B4-BE49-F238E27FC236}">
                    <a16:creationId xmlns:a16="http://schemas.microsoft.com/office/drawing/2014/main" id="{744AF042-4D25-2E29-5BBB-19FA7C1BCE6A}"/>
                  </a:ext>
                </a:extLst>
              </p:cNvPr>
              <p:cNvSpPr/>
              <p:nvPr/>
            </p:nvSpPr>
            <p:spPr>
              <a:xfrm>
                <a:off x="4487664" y="-1392204"/>
                <a:ext cx="2295387" cy="421902"/>
              </a:xfrm>
              <a:custGeom>
                <a:avLst/>
                <a:gdLst/>
                <a:ahLst/>
                <a:cxnLst/>
                <a:rect l="l" t="t" r="r" b="b"/>
                <a:pathLst>
                  <a:path w="2223135" h="408622" extrusionOk="0">
                    <a:moveTo>
                      <a:pt x="537210" y="0"/>
                    </a:moveTo>
                    <a:lnTo>
                      <a:pt x="2223135" y="0"/>
                    </a:lnTo>
                    <a:lnTo>
                      <a:pt x="1684973" y="408623"/>
                    </a:lnTo>
                    <a:lnTo>
                      <a:pt x="0" y="408623"/>
                    </a:lnTo>
                    <a:close/>
                  </a:path>
                </a:pathLst>
              </a:custGeom>
              <a:solidFill>
                <a:srgbClr val="EBBA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405;p29">
                <a:extLst>
                  <a:ext uri="{FF2B5EF4-FFF2-40B4-BE49-F238E27FC236}">
                    <a16:creationId xmlns:a16="http://schemas.microsoft.com/office/drawing/2014/main" id="{C59F1F32-76F4-614E-A888-AC75B856D009}"/>
                  </a:ext>
                </a:extLst>
              </p:cNvPr>
              <p:cNvSpPr/>
              <p:nvPr/>
            </p:nvSpPr>
            <p:spPr>
              <a:xfrm>
                <a:off x="6781332" y="-1392204"/>
                <a:ext cx="1704329" cy="421902"/>
              </a:xfrm>
              <a:custGeom>
                <a:avLst/>
                <a:gdLst/>
                <a:ahLst/>
                <a:cxnLst/>
                <a:rect l="l" t="t" r="r" b="b"/>
                <a:pathLst>
                  <a:path w="1650682" h="408622" extrusionOk="0">
                    <a:moveTo>
                      <a:pt x="1122045" y="0"/>
                    </a:moveTo>
                    <a:lnTo>
                      <a:pt x="0" y="0"/>
                    </a:lnTo>
                    <a:lnTo>
                      <a:pt x="528638" y="408623"/>
                    </a:lnTo>
                    <a:lnTo>
                      <a:pt x="1650682" y="408623"/>
                    </a:lnTo>
                    <a:close/>
                  </a:path>
                </a:pathLst>
              </a:custGeom>
              <a:solidFill>
                <a:srgbClr val="EBBA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406;p29">
                <a:extLst>
                  <a:ext uri="{FF2B5EF4-FFF2-40B4-BE49-F238E27FC236}">
                    <a16:creationId xmlns:a16="http://schemas.microsoft.com/office/drawing/2014/main" id="{AAE901CF-9F6C-51CC-4728-291CA2B82210}"/>
                  </a:ext>
                </a:extLst>
              </p:cNvPr>
              <p:cNvSpPr/>
              <p:nvPr/>
            </p:nvSpPr>
            <p:spPr>
              <a:xfrm>
                <a:off x="4487664" y="-1392204"/>
                <a:ext cx="2295387" cy="421902"/>
              </a:xfrm>
              <a:custGeom>
                <a:avLst/>
                <a:gdLst/>
                <a:ahLst/>
                <a:cxnLst/>
                <a:rect l="l" t="t" r="r" b="b"/>
                <a:pathLst>
                  <a:path w="2223135" h="408622" extrusionOk="0">
                    <a:moveTo>
                      <a:pt x="537210" y="0"/>
                    </a:moveTo>
                    <a:lnTo>
                      <a:pt x="2223135" y="0"/>
                    </a:lnTo>
                    <a:lnTo>
                      <a:pt x="1684973" y="408623"/>
                    </a:lnTo>
                    <a:lnTo>
                      <a:pt x="0" y="408623"/>
                    </a:lnTo>
                    <a:close/>
                  </a:path>
                </a:pathLst>
              </a:custGeom>
              <a:solidFill>
                <a:srgbClr val="FFFFFF">
                  <a:alpha val="5809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407;p29">
                <a:extLst>
                  <a:ext uri="{FF2B5EF4-FFF2-40B4-BE49-F238E27FC236}">
                    <a16:creationId xmlns:a16="http://schemas.microsoft.com/office/drawing/2014/main" id="{6728FDDE-1274-572B-E14C-8AA9393B0DCF}"/>
                  </a:ext>
                </a:extLst>
              </p:cNvPr>
              <p:cNvSpPr/>
              <p:nvPr/>
            </p:nvSpPr>
            <p:spPr>
              <a:xfrm>
                <a:off x="6781332" y="-1392204"/>
                <a:ext cx="1704329" cy="421902"/>
              </a:xfrm>
              <a:custGeom>
                <a:avLst/>
                <a:gdLst/>
                <a:ahLst/>
                <a:cxnLst/>
                <a:rect l="l" t="t" r="r" b="b"/>
                <a:pathLst>
                  <a:path w="1650682" h="408622" extrusionOk="0">
                    <a:moveTo>
                      <a:pt x="1122045" y="0"/>
                    </a:moveTo>
                    <a:lnTo>
                      <a:pt x="0" y="0"/>
                    </a:lnTo>
                    <a:lnTo>
                      <a:pt x="528638" y="408623"/>
                    </a:lnTo>
                    <a:lnTo>
                      <a:pt x="1650682" y="408623"/>
                    </a:lnTo>
                    <a:close/>
                  </a:path>
                </a:pathLst>
              </a:custGeom>
              <a:solidFill>
                <a:srgbClr val="FFFFFF">
                  <a:alpha val="245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60C86D6C-3EF4-5A29-1D69-B598F2C6C8DA}"/>
              </a:ext>
            </a:extLst>
          </p:cNvPr>
          <p:cNvGrpSpPr/>
          <p:nvPr/>
        </p:nvGrpSpPr>
        <p:grpSpPr>
          <a:xfrm>
            <a:off x="-1" y="0"/>
            <a:ext cx="18288001" cy="1275715"/>
            <a:chOff x="-1" y="0"/>
            <a:chExt cx="18288001" cy="1275715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2097B7E5-8D2C-8A7E-1C78-ED302C14606D}"/>
                </a:ext>
              </a:extLst>
            </p:cNvPr>
            <p:cNvSpPr/>
            <p:nvPr/>
          </p:nvSpPr>
          <p:spPr>
            <a:xfrm>
              <a:off x="-1" y="0"/>
              <a:ext cx="18288001" cy="117546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BE34EFC3-2C69-44AB-739D-18B8CAC0829B}"/>
                </a:ext>
              </a:extLst>
            </p:cNvPr>
            <p:cNvSpPr/>
            <p:nvPr/>
          </p:nvSpPr>
          <p:spPr>
            <a:xfrm>
              <a:off x="10328015" y="75386"/>
              <a:ext cx="763783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h-TH" sz="3600" b="1" dirty="0">
                  <a:solidFill>
                    <a:sysClr val="windowText" lastClr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รายงานความก้าวหน้าการดำเนินงานโครงการ รอบ 6 เดือน</a:t>
              </a:r>
            </a:p>
            <a:p>
              <a:pPr algn="r"/>
              <a:r>
                <a:rPr lang="th-TH" sz="3600" b="1" dirty="0">
                  <a:solidFill>
                    <a:sysClr val="windowText" lastClr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โดย มหาวิทยาลัยราชภัฏลำปาง</a:t>
              </a:r>
            </a:p>
          </p:txBody>
        </p:sp>
        <p:grpSp>
          <p:nvGrpSpPr>
            <p:cNvPr id="10" name="กลุ่ม 9">
              <a:extLst>
                <a:ext uri="{FF2B5EF4-FFF2-40B4-BE49-F238E27FC236}">
                  <a16:creationId xmlns:a16="http://schemas.microsoft.com/office/drawing/2014/main" id="{B639C328-0470-1D85-FFEE-B4DB80786E9B}"/>
                </a:ext>
              </a:extLst>
            </p:cNvPr>
            <p:cNvGrpSpPr/>
            <p:nvPr/>
          </p:nvGrpSpPr>
          <p:grpSpPr>
            <a:xfrm>
              <a:off x="259841" y="198178"/>
              <a:ext cx="1523999" cy="774963"/>
              <a:chOff x="152401" y="819052"/>
              <a:chExt cx="3575702" cy="1924468"/>
            </a:xfrm>
          </p:grpSpPr>
          <p:sp>
            <p:nvSpPr>
              <p:cNvPr id="18" name="Freeform 37">
                <a:extLst>
                  <a:ext uri="{FF2B5EF4-FFF2-40B4-BE49-F238E27FC236}">
                    <a16:creationId xmlns:a16="http://schemas.microsoft.com/office/drawing/2014/main" id="{7DF36EE6-2908-1072-B0CE-77AD7705A843}"/>
                  </a:ext>
                </a:extLst>
              </p:cNvPr>
              <p:cNvSpPr/>
              <p:nvPr/>
            </p:nvSpPr>
            <p:spPr>
              <a:xfrm>
                <a:off x="2164630" y="819052"/>
                <a:ext cx="1563473" cy="1924468"/>
              </a:xfrm>
              <a:custGeom>
                <a:avLst/>
                <a:gdLst/>
                <a:ahLst/>
                <a:cxnLst/>
                <a:rect l="l" t="t" r="r" b="b"/>
                <a:pathLst>
                  <a:path w="1485564" h="1797658">
                    <a:moveTo>
                      <a:pt x="0" y="0"/>
                    </a:moveTo>
                    <a:lnTo>
                      <a:pt x="1485565" y="0"/>
                    </a:lnTo>
                    <a:lnTo>
                      <a:pt x="1485565" y="1797658"/>
                    </a:lnTo>
                    <a:lnTo>
                      <a:pt x="0" y="17976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9" name="Freeform 38">
                <a:extLst>
                  <a:ext uri="{FF2B5EF4-FFF2-40B4-BE49-F238E27FC236}">
                    <a16:creationId xmlns:a16="http://schemas.microsoft.com/office/drawing/2014/main" id="{0C3FD85B-464C-695E-C963-B4E53E0D9545}"/>
                  </a:ext>
                </a:extLst>
              </p:cNvPr>
              <p:cNvSpPr/>
              <p:nvPr/>
            </p:nvSpPr>
            <p:spPr>
              <a:xfrm>
                <a:off x="152401" y="819052"/>
                <a:ext cx="1891935" cy="1924468"/>
              </a:xfrm>
              <a:custGeom>
                <a:avLst/>
                <a:gdLst/>
                <a:ahLst/>
                <a:cxnLst/>
                <a:rect l="l" t="t" r="r" b="b"/>
                <a:pathLst>
                  <a:path w="1797658" h="1797658">
                    <a:moveTo>
                      <a:pt x="0" y="0"/>
                    </a:moveTo>
                    <a:lnTo>
                      <a:pt x="1797657" y="0"/>
                    </a:lnTo>
                    <a:lnTo>
                      <a:pt x="1797657" y="1797658"/>
                    </a:lnTo>
                    <a:lnTo>
                      <a:pt x="0" y="17976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12" name="กลุ่ม 11">
              <a:extLst>
                <a:ext uri="{FF2B5EF4-FFF2-40B4-BE49-F238E27FC236}">
                  <a16:creationId xmlns:a16="http://schemas.microsoft.com/office/drawing/2014/main" id="{0A24B9EA-9219-471F-39E5-E544E1370176}"/>
                </a:ext>
              </a:extLst>
            </p:cNvPr>
            <p:cNvGrpSpPr/>
            <p:nvPr/>
          </p:nvGrpSpPr>
          <p:grpSpPr>
            <a:xfrm>
              <a:off x="2068570" y="44856"/>
              <a:ext cx="1937881" cy="952500"/>
              <a:chOff x="13784597" y="0"/>
              <a:chExt cx="4503403" cy="2247430"/>
            </a:xfrm>
          </p:grpSpPr>
          <p:sp>
            <p:nvSpPr>
              <p:cNvPr id="13" name="Freeform 36">
                <a:extLst>
                  <a:ext uri="{FF2B5EF4-FFF2-40B4-BE49-F238E27FC236}">
                    <a16:creationId xmlns:a16="http://schemas.microsoft.com/office/drawing/2014/main" id="{C31A96BC-333A-0D7B-20C6-89797B821587}"/>
                  </a:ext>
                </a:extLst>
              </p:cNvPr>
              <p:cNvSpPr/>
              <p:nvPr/>
            </p:nvSpPr>
            <p:spPr>
              <a:xfrm>
                <a:off x="13784597" y="320303"/>
                <a:ext cx="1434643" cy="1924468"/>
              </a:xfrm>
              <a:custGeom>
                <a:avLst/>
                <a:gdLst/>
                <a:ahLst/>
                <a:cxnLst/>
                <a:rect l="l" t="t" r="r" b="b"/>
                <a:pathLst>
                  <a:path w="1363153" h="1797658">
                    <a:moveTo>
                      <a:pt x="0" y="0"/>
                    </a:moveTo>
                    <a:lnTo>
                      <a:pt x="1363153" y="0"/>
                    </a:lnTo>
                    <a:lnTo>
                      <a:pt x="1363153" y="1797658"/>
                    </a:lnTo>
                    <a:lnTo>
                      <a:pt x="0" y="17976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pic>
            <p:nvPicPr>
              <p:cNvPr id="17" name="รูปภาพ 16">
                <a:extLst>
                  <a:ext uri="{FF2B5EF4-FFF2-40B4-BE49-F238E27FC236}">
                    <a16:creationId xmlns:a16="http://schemas.microsoft.com/office/drawing/2014/main" id="{95662D71-7CF7-DB65-FE2B-FF3ECD7CB8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68717" y="0"/>
                <a:ext cx="2819283" cy="2247430"/>
              </a:xfrm>
              <a:prstGeom prst="rect">
                <a:avLst/>
              </a:prstGeom>
            </p:spPr>
          </p:pic>
        </p:grp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CC48FABE-E14C-B9A4-18A1-C82213E3A3B5}"/>
              </a:ext>
            </a:extLst>
          </p:cNvPr>
          <p:cNvGrpSpPr/>
          <p:nvPr/>
        </p:nvGrpSpPr>
        <p:grpSpPr>
          <a:xfrm>
            <a:off x="552450" y="1430792"/>
            <a:ext cx="17202150" cy="8360908"/>
            <a:chOff x="866775" y="1881700"/>
            <a:chExt cx="16487775" cy="7852850"/>
          </a:xfrm>
        </p:grpSpPr>
        <p:sp>
          <p:nvSpPr>
            <p:cNvPr id="42" name="Rounded Rectangle 41"/>
            <p:cNvSpPr/>
            <p:nvPr/>
          </p:nvSpPr>
          <p:spPr>
            <a:xfrm>
              <a:off x="866775" y="2269722"/>
              <a:ext cx="16487775" cy="7464828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700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1274700" y="1881700"/>
              <a:ext cx="9355200" cy="922379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8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สรุปผลการใช้จ่ายงบประมาณ รอบ 6 เดือน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496950" y="2988000"/>
              <a:ext cx="7209165" cy="95948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th-TH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งบประมาณโครงการ </a:t>
              </a:r>
              <a:r>
                <a:rPr lang="en-US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4,000,000 </a:t>
              </a:r>
              <a:r>
                <a:rPr lang="th-TH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บาท 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359765" y="4269063"/>
              <a:ext cx="4387764" cy="4388523"/>
              <a:chOff x="1033508" y="2846042"/>
              <a:chExt cx="2925176" cy="2925682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033508" y="2846042"/>
                <a:ext cx="2925176" cy="2667000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70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520412" y="5232400"/>
                <a:ext cx="1955800" cy="539324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th-TH" sz="4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งวดที่ 1 (</a:t>
                </a:r>
                <a:r>
                  <a:rPr lang="en-US" sz="4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50%</a:t>
                </a:r>
                <a:r>
                  <a:rPr lang="th-TH" sz="4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)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6983503" y="4269063"/>
              <a:ext cx="4387764" cy="4388523"/>
              <a:chOff x="1290168" y="2846042"/>
              <a:chExt cx="2925176" cy="2925682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1290168" y="2846042"/>
                <a:ext cx="2925176" cy="2667000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700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1765300" y="5232400"/>
                <a:ext cx="1955800" cy="539324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th-TH" sz="4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ยอดจ่ายจริง</a:t>
                </a: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12382499" y="4269063"/>
              <a:ext cx="4387766" cy="4388523"/>
              <a:chOff x="1422399" y="2846042"/>
              <a:chExt cx="2925177" cy="2925682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1422399" y="2846042"/>
                <a:ext cx="2925177" cy="2667000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700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1913059" y="5232400"/>
                <a:ext cx="1955800" cy="539324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th-TH" sz="4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ยอดคงเหลือ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802488" y="7923314"/>
              <a:ext cx="177059" cy="607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434899" y="5371244"/>
              <a:ext cx="3418202" cy="14742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1,330,000</a:t>
              </a:r>
              <a:r>
                <a:rPr lang="th-TH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บาท</a:t>
              </a:r>
            </a:p>
            <a:p>
              <a:pPr algn="ctr"/>
              <a:r>
                <a:rPr lang="th-TH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คิดเป็น </a:t>
              </a:r>
              <a:r>
                <a:rPr lang="en-US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66.5 %</a:t>
              </a:r>
              <a:r>
                <a:rPr lang="th-TH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2635549" y="5371244"/>
              <a:ext cx="3418202" cy="21680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770,000</a:t>
              </a:r>
              <a:r>
                <a:rPr lang="th-TH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บาท</a:t>
              </a:r>
            </a:p>
            <a:p>
              <a:pPr algn="ctr"/>
              <a:r>
                <a:rPr lang="th-TH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คิดเป็น </a:t>
              </a:r>
              <a:r>
                <a:rPr lang="en-US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38.5 %</a:t>
              </a:r>
              <a:endPara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ctr"/>
              <a:r>
                <a:rPr lang="th-TH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endParaRPr lang="th-TH" sz="48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222213" y="7923314"/>
              <a:ext cx="177059" cy="607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3459538" y="7923314"/>
              <a:ext cx="177059" cy="607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6" name="Minus 15"/>
            <p:cNvSpPr/>
            <p:nvPr/>
          </p:nvSpPr>
          <p:spPr>
            <a:xfrm>
              <a:off x="6034040" y="5812490"/>
              <a:ext cx="781050" cy="592790"/>
            </a:xfrm>
            <a:prstGeom prst="mathMinus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700"/>
            </a:p>
          </p:txBody>
        </p:sp>
        <p:sp>
          <p:nvSpPr>
            <p:cNvPr id="25" name="Equal 24"/>
            <p:cNvSpPr/>
            <p:nvPr/>
          </p:nvSpPr>
          <p:spPr>
            <a:xfrm>
              <a:off x="11511706" y="5941359"/>
              <a:ext cx="781050" cy="403143"/>
            </a:xfrm>
            <a:prstGeom prst="mathEqual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700">
                <a:solidFill>
                  <a:schemeClr val="tx1"/>
                </a:solidFill>
              </a:endParaRPr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79BF07ED-4B98-DF39-840F-9E198E4CF6A7}"/>
                </a:ext>
              </a:extLst>
            </p:cNvPr>
            <p:cNvSpPr/>
            <p:nvPr/>
          </p:nvSpPr>
          <p:spPr>
            <a:xfrm>
              <a:off x="1359192" y="5879063"/>
              <a:ext cx="4308794" cy="7805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งบรวม </a:t>
              </a:r>
              <a:r>
                <a:rPr lang="en-US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 2,000,000</a:t>
              </a:r>
              <a:r>
                <a:rPr lang="th-TH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บาท </a:t>
              </a:r>
              <a:endParaRPr lang="th-TH" sz="4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9486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866775" y="1645322"/>
            <a:ext cx="16487775" cy="4717377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274700" y="1257300"/>
            <a:ext cx="6345300" cy="9223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ปัญหา/อุปสรรค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21619" y="2247900"/>
            <a:ext cx="15447181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ช่วงเวลาในการจัดกิจกรรม ไม่สอดคล้องกับหน่วยงานที่เกี่ยวข้อง และวิทยากร ทำให้เกิดการเลื่อนการประชุม ส่งผลให้การดำเนินงานล่าช้า 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th-TH" sz="3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การดำเนินโครงการพลิกโฉมฯประจำปีงบประมาณ </a:t>
            </a:r>
            <a:r>
              <a:rPr lang="en-US" sz="3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2566 </a:t>
            </a:r>
            <a:r>
              <a:rPr lang="th-TH" sz="3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เริ่มดำเนินโครงการล่าช้าไม่สอดคล้องกับปีงบประมาณ ทำให้งบประมาณที่มหาวิทยาลัยราชภัฏลำปางสนับสนุนต้องเร่งดำเนินการในไตรมาสที่ </a:t>
            </a:r>
            <a:r>
              <a:rPr lang="en-US" sz="3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DFFB63D9-6573-DED9-9B1C-3A4346606E5C}"/>
              </a:ext>
            </a:extLst>
          </p:cNvPr>
          <p:cNvSpPr/>
          <p:nvPr/>
        </p:nvSpPr>
        <p:spPr>
          <a:xfrm rot="9451969" flipV="1">
            <a:off x="7441974" y="9949827"/>
            <a:ext cx="13443249" cy="4418681"/>
          </a:xfrm>
          <a:custGeom>
            <a:avLst/>
            <a:gdLst/>
            <a:ahLst/>
            <a:cxnLst/>
            <a:rect l="l" t="t" r="r" b="b"/>
            <a:pathLst>
              <a:path w="13443249" h="4570705">
                <a:moveTo>
                  <a:pt x="0" y="0"/>
                </a:moveTo>
                <a:lnTo>
                  <a:pt x="13443249" y="0"/>
                </a:lnTo>
                <a:lnTo>
                  <a:pt x="13443249" y="4570705"/>
                </a:lnTo>
                <a:lnTo>
                  <a:pt x="0" y="45707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6634A55-7BCB-8F64-AD8D-914697A4FE43}"/>
              </a:ext>
            </a:extLst>
          </p:cNvPr>
          <p:cNvSpPr/>
          <p:nvPr/>
        </p:nvSpPr>
        <p:spPr>
          <a:xfrm rot="12037485" flipH="1" flipV="1">
            <a:off x="-2199708" y="9901259"/>
            <a:ext cx="13443249" cy="4443284"/>
          </a:xfrm>
          <a:custGeom>
            <a:avLst/>
            <a:gdLst/>
            <a:ahLst/>
            <a:cxnLst/>
            <a:rect l="l" t="t" r="r" b="b"/>
            <a:pathLst>
              <a:path w="13443249" h="4570705">
                <a:moveTo>
                  <a:pt x="13443249" y="0"/>
                </a:moveTo>
                <a:lnTo>
                  <a:pt x="0" y="0"/>
                </a:lnTo>
                <a:lnTo>
                  <a:pt x="0" y="4570705"/>
                </a:lnTo>
                <a:lnTo>
                  <a:pt x="13443249" y="4570705"/>
                </a:lnTo>
                <a:lnTo>
                  <a:pt x="1344324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30F12349-7FCB-2567-3EFD-F214DB329954}"/>
              </a:ext>
            </a:extLst>
          </p:cNvPr>
          <p:cNvGrpSpPr/>
          <p:nvPr/>
        </p:nvGrpSpPr>
        <p:grpSpPr>
          <a:xfrm>
            <a:off x="-1" y="0"/>
            <a:ext cx="18288001" cy="1275715"/>
            <a:chOff x="-1" y="0"/>
            <a:chExt cx="18288001" cy="1275715"/>
          </a:xfrm>
        </p:grpSpPr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749CE939-F0A8-145D-C4FE-90881124A066}"/>
                </a:ext>
              </a:extLst>
            </p:cNvPr>
            <p:cNvSpPr/>
            <p:nvPr/>
          </p:nvSpPr>
          <p:spPr>
            <a:xfrm>
              <a:off x="-1" y="0"/>
              <a:ext cx="18288001" cy="117546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A982459A-8336-7B3B-1F22-EFB73BF79C9F}"/>
                </a:ext>
              </a:extLst>
            </p:cNvPr>
            <p:cNvSpPr/>
            <p:nvPr/>
          </p:nvSpPr>
          <p:spPr>
            <a:xfrm>
              <a:off x="10328015" y="75386"/>
              <a:ext cx="763783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h-TH" sz="3600" b="1" dirty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รายงานความก้าวหน้าการดำเนินงานโครงการ รอบ 6 เดือน</a:t>
              </a:r>
            </a:p>
            <a:p>
              <a:pPr algn="r"/>
              <a:r>
                <a:rPr lang="th-TH" sz="3600" b="1" dirty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โดย มหาวิทยาลัยราชภัฏลำปาง</a:t>
              </a:r>
            </a:p>
          </p:txBody>
        </p:sp>
        <p:grpSp>
          <p:nvGrpSpPr>
            <p:cNvPr id="9" name="กลุ่ม 8">
              <a:extLst>
                <a:ext uri="{FF2B5EF4-FFF2-40B4-BE49-F238E27FC236}">
                  <a16:creationId xmlns:a16="http://schemas.microsoft.com/office/drawing/2014/main" id="{8B445C24-AD81-2A89-8A8C-F34A9E844EF4}"/>
                </a:ext>
              </a:extLst>
            </p:cNvPr>
            <p:cNvGrpSpPr/>
            <p:nvPr/>
          </p:nvGrpSpPr>
          <p:grpSpPr>
            <a:xfrm>
              <a:off x="259841" y="198178"/>
              <a:ext cx="1523999" cy="774963"/>
              <a:chOff x="152401" y="819052"/>
              <a:chExt cx="3575702" cy="1924468"/>
            </a:xfrm>
          </p:grpSpPr>
          <p:sp>
            <p:nvSpPr>
              <p:cNvPr id="13" name="Freeform 37">
                <a:extLst>
                  <a:ext uri="{FF2B5EF4-FFF2-40B4-BE49-F238E27FC236}">
                    <a16:creationId xmlns:a16="http://schemas.microsoft.com/office/drawing/2014/main" id="{A271FC7E-0D28-C014-11C7-208082789347}"/>
                  </a:ext>
                </a:extLst>
              </p:cNvPr>
              <p:cNvSpPr/>
              <p:nvPr/>
            </p:nvSpPr>
            <p:spPr>
              <a:xfrm>
                <a:off x="2164630" y="819052"/>
                <a:ext cx="1563473" cy="1924468"/>
              </a:xfrm>
              <a:custGeom>
                <a:avLst/>
                <a:gdLst/>
                <a:ahLst/>
                <a:cxnLst/>
                <a:rect l="l" t="t" r="r" b="b"/>
                <a:pathLst>
                  <a:path w="1485564" h="1797658">
                    <a:moveTo>
                      <a:pt x="0" y="0"/>
                    </a:moveTo>
                    <a:lnTo>
                      <a:pt x="1485565" y="0"/>
                    </a:lnTo>
                    <a:lnTo>
                      <a:pt x="1485565" y="1797658"/>
                    </a:lnTo>
                    <a:lnTo>
                      <a:pt x="0" y="17976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4" name="Freeform 38">
                <a:extLst>
                  <a:ext uri="{FF2B5EF4-FFF2-40B4-BE49-F238E27FC236}">
                    <a16:creationId xmlns:a16="http://schemas.microsoft.com/office/drawing/2014/main" id="{C547A501-2362-8645-D6BD-BB65E1310C3D}"/>
                  </a:ext>
                </a:extLst>
              </p:cNvPr>
              <p:cNvSpPr/>
              <p:nvPr/>
            </p:nvSpPr>
            <p:spPr>
              <a:xfrm>
                <a:off x="152401" y="819052"/>
                <a:ext cx="1891935" cy="1924468"/>
              </a:xfrm>
              <a:custGeom>
                <a:avLst/>
                <a:gdLst/>
                <a:ahLst/>
                <a:cxnLst/>
                <a:rect l="l" t="t" r="r" b="b"/>
                <a:pathLst>
                  <a:path w="1797658" h="1797658">
                    <a:moveTo>
                      <a:pt x="0" y="0"/>
                    </a:moveTo>
                    <a:lnTo>
                      <a:pt x="1797657" y="0"/>
                    </a:lnTo>
                    <a:lnTo>
                      <a:pt x="1797657" y="1797658"/>
                    </a:lnTo>
                    <a:lnTo>
                      <a:pt x="0" y="17976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10" name="กลุ่ม 9">
              <a:extLst>
                <a:ext uri="{FF2B5EF4-FFF2-40B4-BE49-F238E27FC236}">
                  <a16:creationId xmlns:a16="http://schemas.microsoft.com/office/drawing/2014/main" id="{56A90FC5-22B7-B3AA-5AC2-696B662B3D8B}"/>
                </a:ext>
              </a:extLst>
            </p:cNvPr>
            <p:cNvGrpSpPr/>
            <p:nvPr/>
          </p:nvGrpSpPr>
          <p:grpSpPr>
            <a:xfrm>
              <a:off x="2068570" y="44856"/>
              <a:ext cx="1937881" cy="952500"/>
              <a:chOff x="13784597" y="0"/>
              <a:chExt cx="4503403" cy="2247430"/>
            </a:xfrm>
          </p:grpSpPr>
          <p:sp>
            <p:nvSpPr>
              <p:cNvPr id="11" name="Freeform 36">
                <a:extLst>
                  <a:ext uri="{FF2B5EF4-FFF2-40B4-BE49-F238E27FC236}">
                    <a16:creationId xmlns:a16="http://schemas.microsoft.com/office/drawing/2014/main" id="{EE38032D-07D1-2108-4FDF-0085ACF52083}"/>
                  </a:ext>
                </a:extLst>
              </p:cNvPr>
              <p:cNvSpPr/>
              <p:nvPr/>
            </p:nvSpPr>
            <p:spPr>
              <a:xfrm>
                <a:off x="13784597" y="320303"/>
                <a:ext cx="1434643" cy="1924468"/>
              </a:xfrm>
              <a:custGeom>
                <a:avLst/>
                <a:gdLst/>
                <a:ahLst/>
                <a:cxnLst/>
                <a:rect l="l" t="t" r="r" b="b"/>
                <a:pathLst>
                  <a:path w="1363153" h="1797658">
                    <a:moveTo>
                      <a:pt x="0" y="0"/>
                    </a:moveTo>
                    <a:lnTo>
                      <a:pt x="1363153" y="0"/>
                    </a:lnTo>
                    <a:lnTo>
                      <a:pt x="1363153" y="1797658"/>
                    </a:lnTo>
                    <a:lnTo>
                      <a:pt x="0" y="17976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pic>
            <p:nvPicPr>
              <p:cNvPr id="12" name="รูปภาพ 11">
                <a:extLst>
                  <a:ext uri="{FF2B5EF4-FFF2-40B4-BE49-F238E27FC236}">
                    <a16:creationId xmlns:a16="http://schemas.microsoft.com/office/drawing/2014/main" id="{1757E608-21E4-1D49-FD35-EF98F889A0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68717" y="0"/>
                <a:ext cx="2819283" cy="2247430"/>
              </a:xfrm>
              <a:prstGeom prst="rect">
                <a:avLst/>
              </a:prstGeom>
            </p:spPr>
          </p:pic>
        </p:grpSp>
      </p:grpSp>
      <p:sp>
        <p:nvSpPr>
          <p:cNvPr id="4" name="Rounded Rectangle 28">
            <a:extLst>
              <a:ext uri="{FF2B5EF4-FFF2-40B4-BE49-F238E27FC236}">
                <a16:creationId xmlns:a16="http://schemas.microsoft.com/office/drawing/2014/main" id="{22D0A33C-6B62-245F-AD4E-B7ECBF287CCA}"/>
              </a:ext>
            </a:extLst>
          </p:cNvPr>
          <p:cNvSpPr/>
          <p:nvPr/>
        </p:nvSpPr>
        <p:spPr>
          <a:xfrm>
            <a:off x="866775" y="6743700"/>
            <a:ext cx="16487775" cy="3362694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ounded Rectangle 29">
            <a:extLst>
              <a:ext uri="{FF2B5EF4-FFF2-40B4-BE49-F238E27FC236}">
                <a16:creationId xmlns:a16="http://schemas.microsoft.com/office/drawing/2014/main" id="{DC9908C9-CB52-A23C-E335-20FC3D40BAEF}"/>
              </a:ext>
            </a:extLst>
          </p:cNvPr>
          <p:cNvSpPr/>
          <p:nvPr/>
        </p:nvSpPr>
        <p:spPr>
          <a:xfrm>
            <a:off x="1274700" y="6515100"/>
            <a:ext cx="5964300" cy="9223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วิธีแก้ไข/ข้อเสนอแนะ</a:t>
            </a:r>
          </a:p>
        </p:txBody>
      </p:sp>
      <p:sp>
        <p:nvSpPr>
          <p:cNvPr id="15" name="TextBox 30">
            <a:extLst>
              <a:ext uri="{FF2B5EF4-FFF2-40B4-BE49-F238E27FC236}">
                <a16:creationId xmlns:a16="http://schemas.microsoft.com/office/drawing/2014/main" id="{C0AF6FEF-D00A-1808-E7A9-9729B7BEF66B}"/>
              </a:ext>
            </a:extLst>
          </p:cNvPr>
          <p:cNvSpPr txBox="1"/>
          <p:nvPr/>
        </p:nvSpPr>
        <p:spPr>
          <a:xfrm>
            <a:off x="1621619" y="7505700"/>
            <a:ext cx="15732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71525" indent="-771525">
              <a:buFont typeface="Wingdings" panose="05000000000000000000" pitchFamily="2" charset="2"/>
              <a:buChar char="q"/>
            </a:pP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ทำการประสานวิทยากรล่วงหน้า และสอบถามช่วงเวลาเผื่อในกรณีที่ไม่เป็นไปตามแผน รวมถึงขออนุเคราะห์ความร่วมมือกับหน่วยงานภาคีเครือข่าย</a:t>
            </a:r>
          </a:p>
        </p:txBody>
      </p:sp>
    </p:spTree>
    <p:extLst>
      <p:ext uri="{BB962C8B-B14F-4D97-AF65-F5344CB8AC3E}">
        <p14:creationId xmlns:p14="http://schemas.microsoft.com/office/powerpoint/2010/main" val="3905319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 Diagonal Corner Rectangle 16">
            <a:extLst>
              <a:ext uri="{FF2B5EF4-FFF2-40B4-BE49-F238E27FC236}">
                <a16:creationId xmlns:a16="http://schemas.microsoft.com/office/drawing/2014/main" id="{A152CDF4-3000-9E98-18D4-0F57A9C1AF32}"/>
              </a:ext>
            </a:extLst>
          </p:cNvPr>
          <p:cNvSpPr/>
          <p:nvPr/>
        </p:nvSpPr>
        <p:spPr>
          <a:xfrm>
            <a:off x="13299222" y="3560886"/>
            <a:ext cx="4552814" cy="85882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 dirty="0">
              <a:solidFill>
                <a:schemeClr val="tx1"/>
              </a:solidFill>
            </a:endParaRPr>
          </a:p>
        </p:txBody>
      </p:sp>
      <p:sp>
        <p:nvSpPr>
          <p:cNvPr id="6" name="Round Diagonal Corner Rectangle 16">
            <a:extLst>
              <a:ext uri="{FF2B5EF4-FFF2-40B4-BE49-F238E27FC236}">
                <a16:creationId xmlns:a16="http://schemas.microsoft.com/office/drawing/2014/main" id="{9470CFA4-530A-E647-E1DA-80C812FC9263}"/>
              </a:ext>
            </a:extLst>
          </p:cNvPr>
          <p:cNvSpPr/>
          <p:nvPr/>
        </p:nvSpPr>
        <p:spPr>
          <a:xfrm>
            <a:off x="7543800" y="8707694"/>
            <a:ext cx="6324599" cy="1486433"/>
          </a:xfrm>
          <a:prstGeom prst="round2DiagRect">
            <a:avLst>
              <a:gd name="adj1" fmla="val 50000"/>
              <a:gd name="adj2" fmla="val 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5" name="Round Diagonal Corner Rectangle 16">
            <a:extLst>
              <a:ext uri="{FF2B5EF4-FFF2-40B4-BE49-F238E27FC236}">
                <a16:creationId xmlns:a16="http://schemas.microsoft.com/office/drawing/2014/main" id="{36815FA1-CE79-49A5-870B-A7F2ECA42BCC}"/>
              </a:ext>
            </a:extLst>
          </p:cNvPr>
          <p:cNvSpPr/>
          <p:nvPr/>
        </p:nvSpPr>
        <p:spPr>
          <a:xfrm>
            <a:off x="228600" y="4457700"/>
            <a:ext cx="5899810" cy="141632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92D05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6" name="Round Diagonal Corner Rectangle 16">
            <a:extLst>
              <a:ext uri="{FF2B5EF4-FFF2-40B4-BE49-F238E27FC236}">
                <a16:creationId xmlns:a16="http://schemas.microsoft.com/office/drawing/2014/main" id="{F625CEE9-5947-8A12-9FCA-B741F12A057A}"/>
              </a:ext>
            </a:extLst>
          </p:cNvPr>
          <p:cNvSpPr/>
          <p:nvPr/>
        </p:nvSpPr>
        <p:spPr>
          <a:xfrm>
            <a:off x="186507" y="6131583"/>
            <a:ext cx="5858271" cy="115308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7" name="Round Diagonal Corner Rectangle 16">
            <a:extLst>
              <a:ext uri="{FF2B5EF4-FFF2-40B4-BE49-F238E27FC236}">
                <a16:creationId xmlns:a16="http://schemas.microsoft.com/office/drawing/2014/main" id="{DA6295E8-CAC6-8605-58AA-959A6CB14761}"/>
              </a:ext>
            </a:extLst>
          </p:cNvPr>
          <p:cNvSpPr/>
          <p:nvPr/>
        </p:nvSpPr>
        <p:spPr>
          <a:xfrm>
            <a:off x="2667630" y="8723712"/>
            <a:ext cx="4622747" cy="969914"/>
          </a:xfrm>
          <a:prstGeom prst="round2DiagRect">
            <a:avLst>
              <a:gd name="adj1" fmla="val 50000"/>
              <a:gd name="adj2" fmla="val 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8" name="Round Diagonal Corner Rectangle 16">
            <a:extLst>
              <a:ext uri="{FF2B5EF4-FFF2-40B4-BE49-F238E27FC236}">
                <a16:creationId xmlns:a16="http://schemas.microsoft.com/office/drawing/2014/main" id="{8BD05270-E06C-410D-1B19-1C9E4B05C07E}"/>
              </a:ext>
            </a:extLst>
          </p:cNvPr>
          <p:cNvSpPr/>
          <p:nvPr/>
        </p:nvSpPr>
        <p:spPr>
          <a:xfrm>
            <a:off x="13354185" y="5865200"/>
            <a:ext cx="4552814" cy="858820"/>
          </a:xfrm>
          <a:prstGeom prst="round2DiagRect">
            <a:avLst>
              <a:gd name="adj1" fmla="val 50000"/>
              <a:gd name="adj2" fmla="val 0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หลักสูตรช่างศิลป์ลำปางในรูปแบบ </a:t>
            </a:r>
            <a:r>
              <a:rPr lang="en-US" sz="2000" b="1" dirty="0">
                <a:solidFill>
                  <a:schemeClr val="tx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LPRU – Credit Bank</a:t>
            </a:r>
            <a:endParaRPr lang="ko-KR" altLang="en-US" sz="2000" dirty="0">
              <a:solidFill>
                <a:schemeClr val="tx1"/>
              </a:solidFill>
            </a:endParaRPr>
          </a:p>
        </p:txBody>
      </p:sp>
      <p:sp>
        <p:nvSpPr>
          <p:cNvPr id="49" name="Round Diagonal Corner Rectangle 16">
            <a:extLst>
              <a:ext uri="{FF2B5EF4-FFF2-40B4-BE49-F238E27FC236}">
                <a16:creationId xmlns:a16="http://schemas.microsoft.com/office/drawing/2014/main" id="{44FB2E64-B479-B794-D9B6-515C12068A22}"/>
              </a:ext>
            </a:extLst>
          </p:cNvPr>
          <p:cNvSpPr/>
          <p:nvPr/>
        </p:nvSpPr>
        <p:spPr>
          <a:xfrm>
            <a:off x="12362274" y="2381232"/>
            <a:ext cx="5544725" cy="907594"/>
          </a:xfrm>
          <a:prstGeom prst="round2DiagRect">
            <a:avLst>
              <a:gd name="adj1" fmla="val 50000"/>
              <a:gd name="adj2" fmla="val 0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0" name="Round Diagonal Corner Rectangle 16">
            <a:extLst>
              <a:ext uri="{FF2B5EF4-FFF2-40B4-BE49-F238E27FC236}">
                <a16:creationId xmlns:a16="http://schemas.microsoft.com/office/drawing/2014/main" id="{CDC781B1-AFFA-CAA2-8105-1C5EAB45E6EF}"/>
              </a:ext>
            </a:extLst>
          </p:cNvPr>
          <p:cNvSpPr/>
          <p:nvPr/>
        </p:nvSpPr>
        <p:spPr>
          <a:xfrm>
            <a:off x="761872" y="7508430"/>
            <a:ext cx="5567680" cy="101522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C5FF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4" name="Round Diagonal Corner Rectangle 16">
            <a:extLst>
              <a:ext uri="{FF2B5EF4-FFF2-40B4-BE49-F238E27FC236}">
                <a16:creationId xmlns:a16="http://schemas.microsoft.com/office/drawing/2014/main" id="{D0513404-69B2-9DAF-49D4-72759D5DBDAC}"/>
              </a:ext>
            </a:extLst>
          </p:cNvPr>
          <p:cNvSpPr/>
          <p:nvPr/>
        </p:nvSpPr>
        <p:spPr>
          <a:xfrm>
            <a:off x="381000" y="2721262"/>
            <a:ext cx="5335643" cy="1416324"/>
          </a:xfrm>
          <a:prstGeom prst="round2DiagRect">
            <a:avLst>
              <a:gd name="adj1" fmla="val 50000"/>
              <a:gd name="adj2" fmla="val 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6" name="Rounded Rectangle 25"/>
          <p:cNvSpPr/>
          <p:nvPr/>
        </p:nvSpPr>
        <p:spPr>
          <a:xfrm>
            <a:off x="2123784" y="1333500"/>
            <a:ext cx="13878216" cy="92237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แผนการดำเนินงานต่อไป เพื่อให้สามารถส่งมอบผลผลิตได้ในรอบ 12 เดือน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906F3756-D017-05B0-BB60-F929AC679B36}"/>
              </a:ext>
            </a:extLst>
          </p:cNvPr>
          <p:cNvSpPr/>
          <p:nvPr/>
        </p:nvSpPr>
        <p:spPr>
          <a:xfrm rot="9451969" flipV="1">
            <a:off x="7441974" y="9949827"/>
            <a:ext cx="13443249" cy="4418681"/>
          </a:xfrm>
          <a:custGeom>
            <a:avLst/>
            <a:gdLst/>
            <a:ahLst/>
            <a:cxnLst/>
            <a:rect l="l" t="t" r="r" b="b"/>
            <a:pathLst>
              <a:path w="13443249" h="4570705">
                <a:moveTo>
                  <a:pt x="0" y="0"/>
                </a:moveTo>
                <a:lnTo>
                  <a:pt x="13443249" y="0"/>
                </a:lnTo>
                <a:lnTo>
                  <a:pt x="13443249" y="4570705"/>
                </a:lnTo>
                <a:lnTo>
                  <a:pt x="0" y="45707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D8BEC6F-DBD3-C3CF-CB88-DAFAEA3AAE0B}"/>
              </a:ext>
            </a:extLst>
          </p:cNvPr>
          <p:cNvSpPr/>
          <p:nvPr/>
        </p:nvSpPr>
        <p:spPr>
          <a:xfrm rot="12037485" flipH="1" flipV="1">
            <a:off x="-2199708" y="9901259"/>
            <a:ext cx="13443249" cy="4443284"/>
          </a:xfrm>
          <a:custGeom>
            <a:avLst/>
            <a:gdLst/>
            <a:ahLst/>
            <a:cxnLst/>
            <a:rect l="l" t="t" r="r" b="b"/>
            <a:pathLst>
              <a:path w="13443249" h="4570705">
                <a:moveTo>
                  <a:pt x="13443249" y="0"/>
                </a:moveTo>
                <a:lnTo>
                  <a:pt x="0" y="0"/>
                </a:lnTo>
                <a:lnTo>
                  <a:pt x="0" y="4570705"/>
                </a:lnTo>
                <a:lnTo>
                  <a:pt x="13443249" y="4570705"/>
                </a:lnTo>
                <a:lnTo>
                  <a:pt x="1344324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E06AA74C-F430-D76A-2298-8BA13FF382B7}"/>
              </a:ext>
            </a:extLst>
          </p:cNvPr>
          <p:cNvGrpSpPr/>
          <p:nvPr/>
        </p:nvGrpSpPr>
        <p:grpSpPr>
          <a:xfrm>
            <a:off x="-1" y="0"/>
            <a:ext cx="18288001" cy="1275715"/>
            <a:chOff x="-1" y="0"/>
            <a:chExt cx="18288001" cy="1275715"/>
          </a:xfrm>
        </p:grpSpPr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22430A9C-ABD5-2838-B63B-EC4008A0D40B}"/>
                </a:ext>
              </a:extLst>
            </p:cNvPr>
            <p:cNvSpPr/>
            <p:nvPr/>
          </p:nvSpPr>
          <p:spPr>
            <a:xfrm>
              <a:off x="-1" y="0"/>
              <a:ext cx="18288001" cy="117546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4D1E4084-CF43-2180-6BFB-0B523FD835CB}"/>
                </a:ext>
              </a:extLst>
            </p:cNvPr>
            <p:cNvSpPr/>
            <p:nvPr/>
          </p:nvSpPr>
          <p:spPr>
            <a:xfrm>
              <a:off x="10328015" y="75386"/>
              <a:ext cx="763783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h-TH" sz="3600" b="1" dirty="0">
                  <a:solidFill>
                    <a:sysClr val="windowText" lastClr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รายงานความก้าวหน้าการดำเนินงานโครงการ รอบ 6 เดือน</a:t>
              </a:r>
            </a:p>
            <a:p>
              <a:pPr algn="r"/>
              <a:r>
                <a:rPr lang="th-TH" sz="3600" b="1" dirty="0">
                  <a:solidFill>
                    <a:sysClr val="windowText" lastClr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โดย มหาวิทยาลัยราชภัฏลำปาง</a:t>
              </a:r>
            </a:p>
          </p:txBody>
        </p:sp>
        <p:grpSp>
          <p:nvGrpSpPr>
            <p:cNvPr id="12" name="กลุ่ม 11">
              <a:extLst>
                <a:ext uri="{FF2B5EF4-FFF2-40B4-BE49-F238E27FC236}">
                  <a16:creationId xmlns:a16="http://schemas.microsoft.com/office/drawing/2014/main" id="{3E65F474-5EA4-F952-D5E3-BD77A4A5BF1E}"/>
                </a:ext>
              </a:extLst>
            </p:cNvPr>
            <p:cNvGrpSpPr/>
            <p:nvPr/>
          </p:nvGrpSpPr>
          <p:grpSpPr>
            <a:xfrm>
              <a:off x="259841" y="198178"/>
              <a:ext cx="1523999" cy="774963"/>
              <a:chOff x="152401" y="819052"/>
              <a:chExt cx="3575702" cy="1924468"/>
            </a:xfrm>
          </p:grpSpPr>
          <p:sp>
            <p:nvSpPr>
              <p:cNvPr id="16" name="Freeform 37">
                <a:extLst>
                  <a:ext uri="{FF2B5EF4-FFF2-40B4-BE49-F238E27FC236}">
                    <a16:creationId xmlns:a16="http://schemas.microsoft.com/office/drawing/2014/main" id="{45373628-C301-CBA7-7BE2-A8DBAB8333E3}"/>
                  </a:ext>
                </a:extLst>
              </p:cNvPr>
              <p:cNvSpPr/>
              <p:nvPr/>
            </p:nvSpPr>
            <p:spPr>
              <a:xfrm>
                <a:off x="2164630" y="819052"/>
                <a:ext cx="1563473" cy="1924468"/>
              </a:xfrm>
              <a:custGeom>
                <a:avLst/>
                <a:gdLst/>
                <a:ahLst/>
                <a:cxnLst/>
                <a:rect l="l" t="t" r="r" b="b"/>
                <a:pathLst>
                  <a:path w="1485564" h="1797658">
                    <a:moveTo>
                      <a:pt x="0" y="0"/>
                    </a:moveTo>
                    <a:lnTo>
                      <a:pt x="1485565" y="0"/>
                    </a:lnTo>
                    <a:lnTo>
                      <a:pt x="1485565" y="1797658"/>
                    </a:lnTo>
                    <a:lnTo>
                      <a:pt x="0" y="17976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7" name="Freeform 38">
                <a:extLst>
                  <a:ext uri="{FF2B5EF4-FFF2-40B4-BE49-F238E27FC236}">
                    <a16:creationId xmlns:a16="http://schemas.microsoft.com/office/drawing/2014/main" id="{E871A683-AC6D-69C8-AB1B-90AFA6B7D1A2}"/>
                  </a:ext>
                </a:extLst>
              </p:cNvPr>
              <p:cNvSpPr/>
              <p:nvPr/>
            </p:nvSpPr>
            <p:spPr>
              <a:xfrm>
                <a:off x="152401" y="819052"/>
                <a:ext cx="1891935" cy="1924468"/>
              </a:xfrm>
              <a:custGeom>
                <a:avLst/>
                <a:gdLst/>
                <a:ahLst/>
                <a:cxnLst/>
                <a:rect l="l" t="t" r="r" b="b"/>
                <a:pathLst>
                  <a:path w="1797658" h="1797658">
                    <a:moveTo>
                      <a:pt x="0" y="0"/>
                    </a:moveTo>
                    <a:lnTo>
                      <a:pt x="1797657" y="0"/>
                    </a:lnTo>
                    <a:lnTo>
                      <a:pt x="1797657" y="1797658"/>
                    </a:lnTo>
                    <a:lnTo>
                      <a:pt x="0" y="17976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13" name="กลุ่ม 12">
              <a:extLst>
                <a:ext uri="{FF2B5EF4-FFF2-40B4-BE49-F238E27FC236}">
                  <a16:creationId xmlns:a16="http://schemas.microsoft.com/office/drawing/2014/main" id="{EC660F12-04F0-2F88-8CD3-263241454153}"/>
                </a:ext>
              </a:extLst>
            </p:cNvPr>
            <p:cNvGrpSpPr/>
            <p:nvPr/>
          </p:nvGrpSpPr>
          <p:grpSpPr>
            <a:xfrm>
              <a:off x="2068570" y="44856"/>
              <a:ext cx="1937881" cy="952500"/>
              <a:chOff x="13784597" y="0"/>
              <a:chExt cx="4503403" cy="2247430"/>
            </a:xfrm>
          </p:grpSpPr>
          <p:sp>
            <p:nvSpPr>
              <p:cNvPr id="14" name="Freeform 36">
                <a:extLst>
                  <a:ext uri="{FF2B5EF4-FFF2-40B4-BE49-F238E27FC236}">
                    <a16:creationId xmlns:a16="http://schemas.microsoft.com/office/drawing/2014/main" id="{0BF09874-78AD-58C1-35BC-A0ECDAF6E28A}"/>
                  </a:ext>
                </a:extLst>
              </p:cNvPr>
              <p:cNvSpPr/>
              <p:nvPr/>
            </p:nvSpPr>
            <p:spPr>
              <a:xfrm>
                <a:off x="13784597" y="320303"/>
                <a:ext cx="1434643" cy="1924468"/>
              </a:xfrm>
              <a:custGeom>
                <a:avLst/>
                <a:gdLst/>
                <a:ahLst/>
                <a:cxnLst/>
                <a:rect l="l" t="t" r="r" b="b"/>
                <a:pathLst>
                  <a:path w="1363153" h="1797658">
                    <a:moveTo>
                      <a:pt x="0" y="0"/>
                    </a:moveTo>
                    <a:lnTo>
                      <a:pt x="1363153" y="0"/>
                    </a:lnTo>
                    <a:lnTo>
                      <a:pt x="1363153" y="1797658"/>
                    </a:lnTo>
                    <a:lnTo>
                      <a:pt x="0" y="17976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pic>
            <p:nvPicPr>
              <p:cNvPr id="15" name="รูปภาพ 14">
                <a:extLst>
                  <a:ext uri="{FF2B5EF4-FFF2-40B4-BE49-F238E27FC236}">
                    <a16:creationId xmlns:a16="http://schemas.microsoft.com/office/drawing/2014/main" id="{02A87E79-5399-D7FC-163D-B66DEA433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68717" y="0"/>
                <a:ext cx="2819283" cy="2247430"/>
              </a:xfrm>
              <a:prstGeom prst="rect">
                <a:avLst/>
              </a:prstGeom>
            </p:spPr>
          </p:pic>
        </p:grpSp>
      </p:grp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78D94564-19FD-75C3-1D43-FBBABB2C64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410" y="2742984"/>
            <a:ext cx="6673190" cy="5067516"/>
          </a:xfrm>
          <a:prstGeom prst="rect">
            <a:avLst/>
          </a:prstGeom>
        </p:spPr>
      </p:pic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D889A134-8D03-3E95-EF92-AB2AA94DB46E}"/>
              </a:ext>
            </a:extLst>
          </p:cNvPr>
          <p:cNvSpPr txBox="1"/>
          <p:nvPr/>
        </p:nvSpPr>
        <p:spPr>
          <a:xfrm>
            <a:off x="867401" y="7660346"/>
            <a:ext cx="5309751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กิจกรรมจัดทำหลักสูตรระยะสั้น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Non degree (Upskill Reskill)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เพื่อเพิ่มสมรรถนะให้กับนักศึกษาและบุคลากรในพื้นที่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C74FCBCD-82AF-64FB-D97B-69799EE6C889}"/>
              </a:ext>
            </a:extLst>
          </p:cNvPr>
          <p:cNvSpPr txBox="1"/>
          <p:nvPr/>
        </p:nvSpPr>
        <p:spPr>
          <a:xfrm>
            <a:off x="13506216" y="3597283"/>
            <a:ext cx="434582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กิจกรรมการสร้างหลักสูตรการบริการวิชาการที่สอดคล้องกับบริบทชุมชน</a:t>
            </a: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AB36573C-54C5-4E92-CEE9-08FB23D832D0}"/>
              </a:ext>
            </a:extLst>
          </p:cNvPr>
          <p:cNvSpPr txBox="1"/>
          <p:nvPr/>
        </p:nvSpPr>
        <p:spPr>
          <a:xfrm>
            <a:off x="224152" y="6279718"/>
            <a:ext cx="556768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อบรมเชิงปฏิบัติการด้านการตลาดออนไลน์ให้แก่ผู้ประกอบการ/ร้านค้า/วิสาหกิจชุมชนในจังหวัดลำปางและลำพูน  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A0E47EA8-6FE0-87FC-CC11-B8D22A1E650F}"/>
              </a:ext>
            </a:extLst>
          </p:cNvPr>
          <p:cNvSpPr txBox="1"/>
          <p:nvPr/>
        </p:nvSpPr>
        <p:spPr>
          <a:xfrm>
            <a:off x="755685" y="2883815"/>
            <a:ext cx="4888003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กิจกรรมเสริมสร้างโอกาสการตลาดในธุรกิจ Start-</a:t>
            </a:r>
            <a:r>
              <a:rPr lang="th-TH" sz="24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up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และส่งเสริมให้ธุรกิจ SME นำเทคโนโลยีและนวัตกรรมมาพัฒนาธุรกิจ เพื่อลดต้นทุนและเพิ่มประสิทธิภาพ  </a:t>
            </a: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CD19C6C6-A8E1-F577-1846-E74ECE8AA522}"/>
              </a:ext>
            </a:extLst>
          </p:cNvPr>
          <p:cNvSpPr txBox="1"/>
          <p:nvPr/>
        </p:nvSpPr>
        <p:spPr>
          <a:xfrm>
            <a:off x="270962" y="4610100"/>
            <a:ext cx="5978444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 Work shop เสริมสร้างองค์ความรู้ด้านการตลาดออนไลน์ (Digital Marketing) ภายใต้หลักสูตร "ปั้นร้านค้าออนไลน์  Online Marketing" ร้านค้า/วิสาหกิจชุมชนในจังหวัดลำปาง</a:t>
            </a:r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B1DA9233-5B5B-B247-0601-AB893AC5782E}"/>
              </a:ext>
            </a:extLst>
          </p:cNvPr>
          <p:cNvSpPr txBox="1"/>
          <p:nvPr/>
        </p:nvSpPr>
        <p:spPr>
          <a:xfrm>
            <a:off x="11758460" y="2476500"/>
            <a:ext cx="6673189" cy="83099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กิจกรรมจัดอบรมการจำหน่ายสินค้าและบริการบน </a:t>
            </a:r>
            <a:endParaRPr lang="en-US" sz="2400" b="1" dirty="0">
              <a:solidFill>
                <a:schemeClr val="bg1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e Market place </a:t>
            </a:r>
            <a:r>
              <a:rPr lang="th-TH" sz="24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ผ่านแพลตฟอร์ม</a:t>
            </a:r>
            <a:r>
              <a:rPr lang="en-US" sz="24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Shopee </a:t>
            </a:r>
            <a:endParaRPr lang="th-TH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6" name="กล่องข้อความ 55">
            <a:extLst>
              <a:ext uri="{FF2B5EF4-FFF2-40B4-BE49-F238E27FC236}">
                <a16:creationId xmlns:a16="http://schemas.microsoft.com/office/drawing/2014/main" id="{0E4EB67B-9FBF-0459-5A4F-DCD8CB485E6A}"/>
              </a:ext>
            </a:extLst>
          </p:cNvPr>
          <p:cNvSpPr txBox="1"/>
          <p:nvPr/>
        </p:nvSpPr>
        <p:spPr>
          <a:xfrm>
            <a:off x="2713063" y="8808716"/>
            <a:ext cx="44936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กิจกรรม</a:t>
            </a:r>
            <a:r>
              <a:rPr lang="th-TH" sz="24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การถ่ายทอดเทคโนโลยีและนวัตกรรมสู่วิสาหกิจชุมชนและท้องถิ่น</a:t>
            </a:r>
            <a:endParaRPr lang="th-TH" sz="2400" dirty="0">
              <a:solidFill>
                <a:schemeClr val="bg1"/>
              </a:solidFill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FB4E9F34-723B-9061-C1FD-64C40799721F}"/>
              </a:ext>
            </a:extLst>
          </p:cNvPr>
          <p:cNvSpPr txBox="1"/>
          <p:nvPr/>
        </p:nvSpPr>
        <p:spPr>
          <a:xfrm>
            <a:off x="7543800" y="8768695"/>
            <a:ext cx="6324599" cy="1486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>
              <a:lnSpc>
                <a:spcPct val="9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1) </a:t>
            </a:r>
            <a:r>
              <a:rPr lang="th-TH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จัดกิจกรรมฝึกอบรมเชิงปฏิบัติการในหลักสูตรที่ยังไม่ดำเนินการ</a:t>
            </a:r>
            <a:endParaRPr lang="en-US" sz="2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0" marR="0" indent="457200">
              <a:lnSpc>
                <a:spcPct val="9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2) </a:t>
            </a:r>
            <a:r>
              <a:rPr lang="th-TH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จัดกิจกรรมการลงนามบันทึกข้อตกลงความร่วมมือระหว่างหน่วยงาน </a:t>
            </a:r>
            <a:endParaRPr lang="en-US" sz="2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0" marR="0" indent="457200">
              <a:lnSpc>
                <a:spcPct val="9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3) </a:t>
            </a:r>
            <a:r>
              <a:rPr lang="th-TH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จัดกิจกรรมการจัดทำหลักสูตรอิงสมรรถนะโดยลดทอนจากมาตรฐานฝีมือแรงงานแห่งชาติ ร่วมกับสถาบันพัฒนาฝีมือแรงงาน </a:t>
            </a:r>
            <a:endParaRPr lang="en-US" sz="2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4" name="Round Diagonal Corner Rectangle 16">
            <a:extLst>
              <a:ext uri="{FF2B5EF4-FFF2-40B4-BE49-F238E27FC236}">
                <a16:creationId xmlns:a16="http://schemas.microsoft.com/office/drawing/2014/main" id="{F7C8100C-7950-F601-37F3-E2560E36BAF1}"/>
              </a:ext>
            </a:extLst>
          </p:cNvPr>
          <p:cNvSpPr/>
          <p:nvPr/>
        </p:nvSpPr>
        <p:spPr>
          <a:xfrm>
            <a:off x="12885232" y="4679558"/>
            <a:ext cx="5204648" cy="907594"/>
          </a:xfrm>
          <a:prstGeom prst="round2DiagRect">
            <a:avLst>
              <a:gd name="adj1" fmla="val 50000"/>
              <a:gd name="adj2" fmla="val 0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C25F4282-0BD5-2621-77AF-B6A8CE9CD268}"/>
              </a:ext>
            </a:extLst>
          </p:cNvPr>
          <p:cNvSpPr txBox="1"/>
          <p:nvPr/>
        </p:nvSpPr>
        <p:spPr>
          <a:xfrm>
            <a:off x="12900472" y="4960146"/>
            <a:ext cx="52676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ศูนย์และ</a:t>
            </a:r>
            <a:r>
              <a:rPr lang="th-TH" sz="2000" b="1" dirty="0" err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เว็ปไ</a:t>
            </a:r>
            <a:r>
              <a:rPr lang="th-TH" sz="20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ซด์การจำหน่ายสินค้าทางวัฒนธรรม/ช่างศิลป์ล้านนา 1 ศูนย์</a:t>
            </a:r>
            <a:endParaRPr lang="th-TH" sz="2000" b="1" dirty="0"/>
          </a:p>
        </p:txBody>
      </p:sp>
      <p:sp>
        <p:nvSpPr>
          <p:cNvPr id="21" name="Round Diagonal Corner Rectangle 16">
            <a:extLst>
              <a:ext uri="{FF2B5EF4-FFF2-40B4-BE49-F238E27FC236}">
                <a16:creationId xmlns:a16="http://schemas.microsoft.com/office/drawing/2014/main" id="{51C0D6D5-D4B2-2F6E-32F2-1171425FAD72}"/>
              </a:ext>
            </a:extLst>
          </p:cNvPr>
          <p:cNvSpPr/>
          <p:nvPr/>
        </p:nvSpPr>
        <p:spPr>
          <a:xfrm>
            <a:off x="12280070" y="7264460"/>
            <a:ext cx="5858271" cy="115308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2800" b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ผลิตภัณฑ์ที่เกิดจากการพัฒนาระหว่างเครือข่ายช่างศิลป์ล้านนาไม่น้อยกว่า 15 ผลิตภัณฑ์</a:t>
            </a:r>
            <a:endParaRPr lang="ko-KR" altLang="en-US" sz="2800"/>
          </a:p>
        </p:txBody>
      </p:sp>
    </p:spTree>
    <p:extLst>
      <p:ext uri="{BB962C8B-B14F-4D97-AF65-F5344CB8AC3E}">
        <p14:creationId xmlns:p14="http://schemas.microsoft.com/office/powerpoint/2010/main" val="1094853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56743">
            <a:off x="3432655" y="5851133"/>
            <a:ext cx="19419733" cy="4927757"/>
          </a:xfrm>
          <a:custGeom>
            <a:avLst/>
            <a:gdLst/>
            <a:ahLst/>
            <a:cxnLst/>
            <a:rect l="l" t="t" r="r" b="b"/>
            <a:pathLst>
              <a:path w="19419733" h="4927757">
                <a:moveTo>
                  <a:pt x="0" y="0"/>
                </a:moveTo>
                <a:lnTo>
                  <a:pt x="19419733" y="0"/>
                </a:lnTo>
                <a:lnTo>
                  <a:pt x="19419733" y="4927757"/>
                </a:lnTo>
                <a:lnTo>
                  <a:pt x="0" y="49277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 rot="3770254">
            <a:off x="15063529" y="7586485"/>
            <a:ext cx="3342967" cy="6002834"/>
            <a:chOff x="0" y="0"/>
            <a:chExt cx="812800" cy="14595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459513"/>
            </a:xfrm>
            <a:custGeom>
              <a:avLst/>
              <a:gdLst/>
              <a:ahLst/>
              <a:cxnLst/>
              <a:rect l="l" t="t" r="r" b="b"/>
              <a:pathLst>
                <a:path w="812800" h="1459513">
                  <a:moveTo>
                    <a:pt x="0" y="0"/>
                  </a:moveTo>
                  <a:lnTo>
                    <a:pt x="812800" y="0"/>
                  </a:lnTo>
                  <a:lnTo>
                    <a:pt x="812800" y="1459513"/>
                  </a:lnTo>
                  <a:lnTo>
                    <a:pt x="0" y="1459513"/>
                  </a:lnTo>
                  <a:close/>
                </a:path>
              </a:pathLst>
            </a:custGeom>
            <a:solidFill>
              <a:srgbClr val="002F6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7394909">
            <a:off x="1183064" y="-2572582"/>
            <a:ext cx="16367478" cy="5564942"/>
          </a:xfrm>
          <a:custGeom>
            <a:avLst/>
            <a:gdLst/>
            <a:ahLst/>
            <a:cxnLst/>
            <a:rect l="l" t="t" r="r" b="b"/>
            <a:pathLst>
              <a:path w="16367478" h="5564942">
                <a:moveTo>
                  <a:pt x="0" y="0"/>
                </a:moveTo>
                <a:lnTo>
                  <a:pt x="16367478" y="0"/>
                </a:lnTo>
                <a:lnTo>
                  <a:pt x="16367478" y="5564943"/>
                </a:lnTo>
                <a:lnTo>
                  <a:pt x="0" y="55649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7" name="Group 7"/>
          <p:cNvGrpSpPr/>
          <p:nvPr/>
        </p:nvGrpSpPr>
        <p:grpSpPr>
          <a:xfrm rot="8202600">
            <a:off x="11314825" y="-7625590"/>
            <a:ext cx="12039093" cy="13253655"/>
            <a:chOff x="0" y="0"/>
            <a:chExt cx="2927153" cy="32224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927153" cy="3222458"/>
            </a:xfrm>
            <a:custGeom>
              <a:avLst/>
              <a:gdLst/>
              <a:ahLst/>
              <a:cxnLst/>
              <a:rect l="l" t="t" r="r" b="b"/>
              <a:pathLst>
                <a:path w="2927153" h="3222458">
                  <a:moveTo>
                    <a:pt x="0" y="0"/>
                  </a:moveTo>
                  <a:lnTo>
                    <a:pt x="2927153" y="0"/>
                  </a:lnTo>
                  <a:lnTo>
                    <a:pt x="2927153" y="3222458"/>
                  </a:lnTo>
                  <a:lnTo>
                    <a:pt x="0" y="3222458"/>
                  </a:lnTo>
                  <a:close/>
                </a:path>
              </a:pathLst>
            </a:custGeom>
            <a:solidFill>
              <a:srgbClr val="002F6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802690" y="146670"/>
            <a:ext cx="9993660" cy="9993660"/>
          </a:xfrm>
          <a:custGeom>
            <a:avLst/>
            <a:gdLst/>
            <a:ahLst/>
            <a:cxnLst/>
            <a:rect l="l" t="t" r="r" b="b"/>
            <a:pathLst>
              <a:path w="9993660" h="9993660">
                <a:moveTo>
                  <a:pt x="0" y="0"/>
                </a:moveTo>
                <a:lnTo>
                  <a:pt x="9993660" y="0"/>
                </a:lnTo>
                <a:lnTo>
                  <a:pt x="9993660" y="9993660"/>
                </a:lnTo>
                <a:lnTo>
                  <a:pt x="0" y="99936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1" name="Group 11"/>
          <p:cNvGrpSpPr/>
          <p:nvPr/>
        </p:nvGrpSpPr>
        <p:grpSpPr>
          <a:xfrm>
            <a:off x="10847464" y="466174"/>
            <a:ext cx="9321013" cy="932101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131118" y="802761"/>
            <a:ext cx="8717715" cy="871771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-1454982" y="7911651"/>
            <a:ext cx="14234142" cy="965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4"/>
              </a:lnSpc>
            </a:pPr>
            <a:r>
              <a:rPr lang="th-TH" sz="16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จบการนำเสนอ</a:t>
            </a:r>
            <a:endParaRPr lang="en-US" sz="166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7" name="Group 20">
            <a:extLst>
              <a:ext uri="{FF2B5EF4-FFF2-40B4-BE49-F238E27FC236}">
                <a16:creationId xmlns:a16="http://schemas.microsoft.com/office/drawing/2014/main" id="{9FE67A5B-39CE-21EC-30B6-B2AACCFC0DF0}"/>
              </a:ext>
            </a:extLst>
          </p:cNvPr>
          <p:cNvGrpSpPr/>
          <p:nvPr/>
        </p:nvGrpSpPr>
        <p:grpSpPr>
          <a:xfrm>
            <a:off x="1379839" y="5024228"/>
            <a:ext cx="7735589" cy="996653"/>
            <a:chOff x="0" y="0"/>
            <a:chExt cx="5168262" cy="406400"/>
          </a:xfrm>
        </p:grpSpPr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2599E25D-3450-6A55-E457-80454C7B8198}"/>
                </a:ext>
              </a:extLst>
            </p:cNvPr>
            <p:cNvSpPr/>
            <p:nvPr/>
          </p:nvSpPr>
          <p:spPr>
            <a:xfrm>
              <a:off x="0" y="0"/>
              <a:ext cx="5168262" cy="406400"/>
            </a:xfrm>
            <a:custGeom>
              <a:avLst/>
              <a:gdLst/>
              <a:ahLst/>
              <a:cxnLst/>
              <a:rect l="l" t="t" r="r" b="b"/>
              <a:pathLst>
                <a:path w="5168262" h="406400">
                  <a:moveTo>
                    <a:pt x="4965062" y="0"/>
                  </a:moveTo>
                  <a:cubicBezTo>
                    <a:pt x="5077286" y="0"/>
                    <a:pt x="5168262" y="90976"/>
                    <a:pt x="5168262" y="203200"/>
                  </a:cubicBezTo>
                  <a:cubicBezTo>
                    <a:pt x="5168262" y="315424"/>
                    <a:pt x="5077286" y="406400"/>
                    <a:pt x="496506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2060"/>
            </a:solidFill>
          </p:spPr>
          <p:txBody>
            <a:bodyPr anchor="ctr"/>
            <a:lstStyle/>
            <a:p>
              <a:pPr algn="ctr"/>
              <a:r>
                <a:rPr lang="en-US" sz="8000" b="1" dirty="0" err="1">
                  <a:solidFill>
                    <a:srgbClr val="FFFF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มหาวิทยาลัยราชภัฏลำปาง</a:t>
              </a:r>
              <a:endParaRPr lang="en-US" sz="80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9" name="TextBox 22">
              <a:extLst>
                <a:ext uri="{FF2B5EF4-FFF2-40B4-BE49-F238E27FC236}">
                  <a16:creationId xmlns:a16="http://schemas.microsoft.com/office/drawing/2014/main" id="{CE6934D4-98C8-C68E-6455-54D8543BFE9D}"/>
                </a:ext>
              </a:extLst>
            </p:cNvPr>
            <p:cNvSpPr txBox="1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39893BD2-811A-6E86-2181-32779D37D24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11138391" y="1007082"/>
            <a:ext cx="8541159" cy="82728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Freeform 36">
            <a:extLst>
              <a:ext uri="{FF2B5EF4-FFF2-40B4-BE49-F238E27FC236}">
                <a16:creationId xmlns:a16="http://schemas.microsoft.com/office/drawing/2014/main" id="{CBCE8AAA-95DD-49B0-4662-D973E9A00134}"/>
              </a:ext>
            </a:extLst>
          </p:cNvPr>
          <p:cNvSpPr/>
          <p:nvPr/>
        </p:nvSpPr>
        <p:spPr>
          <a:xfrm>
            <a:off x="3765794" y="1082189"/>
            <a:ext cx="2840517" cy="3749507"/>
          </a:xfrm>
          <a:custGeom>
            <a:avLst/>
            <a:gdLst/>
            <a:ahLst/>
            <a:cxnLst/>
            <a:rect l="l" t="t" r="r" b="b"/>
            <a:pathLst>
              <a:path w="1363153" h="1797658">
                <a:moveTo>
                  <a:pt x="0" y="0"/>
                </a:moveTo>
                <a:lnTo>
                  <a:pt x="1363153" y="0"/>
                </a:lnTo>
                <a:lnTo>
                  <a:pt x="1363153" y="1797658"/>
                </a:lnTo>
                <a:lnTo>
                  <a:pt x="0" y="17976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2C6FE9EA-F34B-28D2-BECA-41894D3204ED}"/>
              </a:ext>
            </a:extLst>
          </p:cNvPr>
          <p:cNvSpPr txBox="1"/>
          <p:nvPr/>
        </p:nvSpPr>
        <p:spPr>
          <a:xfrm>
            <a:off x="2209800" y="1181100"/>
            <a:ext cx="12844443" cy="1649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457200" algn="ctr">
              <a:lnSpc>
                <a:spcPct val="115000"/>
              </a:lnSpc>
            </a:pPr>
            <a:r>
              <a:rPr lang="th-TH" sz="44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วัตถุประสงค์เพื่อการพัฒนาชุมชนท้องถิ่นให้ยั่งยืน</a:t>
            </a:r>
            <a:endParaRPr lang="en-US" sz="44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457200" indent="457200" algn="ctr">
              <a:lnSpc>
                <a:spcPct val="115000"/>
              </a:lnSpc>
            </a:pPr>
            <a:r>
              <a:rPr lang="th-TH" sz="44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1) ด้านเศรษฐกิจ    </a:t>
            </a:r>
            <a:r>
              <a:rPr lang="th-TH" sz="4400" b="1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2) ด้านสังคม </a:t>
            </a:r>
            <a:r>
              <a:rPr lang="th-TH" sz="44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</a:t>
            </a:r>
            <a:r>
              <a:rPr lang="th-TH" sz="4400" b="1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3) ด้านสิ่งแวดล้อม 4) ด้านการศึกษา</a:t>
            </a:r>
            <a:endParaRPr lang="en-US" sz="4400" b="1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709596FA-8A4B-31F4-5A8B-5AD5AE8F74DA}"/>
              </a:ext>
            </a:extLst>
          </p:cNvPr>
          <p:cNvGrpSpPr/>
          <p:nvPr/>
        </p:nvGrpSpPr>
        <p:grpSpPr>
          <a:xfrm>
            <a:off x="228600" y="845951"/>
            <a:ext cx="17737254" cy="8640949"/>
            <a:chOff x="577850" y="1864972"/>
            <a:chExt cx="10991850" cy="4974014"/>
          </a:xfrm>
        </p:grpSpPr>
        <p:sp>
          <p:nvSpPr>
            <p:cNvPr id="34" name="Rounded Rectangle 17">
              <a:extLst>
                <a:ext uri="{FF2B5EF4-FFF2-40B4-BE49-F238E27FC236}">
                  <a16:creationId xmlns:a16="http://schemas.microsoft.com/office/drawing/2014/main" id="{B542D606-4358-4A74-AC79-07F7D165521B}"/>
                </a:ext>
              </a:extLst>
            </p:cNvPr>
            <p:cNvSpPr/>
            <p:nvPr/>
          </p:nvSpPr>
          <p:spPr>
            <a:xfrm>
              <a:off x="2440158" y="1864972"/>
              <a:ext cx="7319325" cy="1200002"/>
            </a:xfrm>
            <a:prstGeom prst="round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" name="Rounded Rectangle 11">
              <a:extLst>
                <a:ext uri="{FF2B5EF4-FFF2-40B4-BE49-F238E27FC236}">
                  <a16:creationId xmlns:a16="http://schemas.microsoft.com/office/drawing/2014/main" id="{0F8C7A71-EE98-8FA6-A0A5-809113645B8A}"/>
                </a:ext>
              </a:extLst>
            </p:cNvPr>
            <p:cNvSpPr/>
            <p:nvPr/>
          </p:nvSpPr>
          <p:spPr>
            <a:xfrm>
              <a:off x="577850" y="3526866"/>
              <a:ext cx="5430468" cy="331212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" name="Rounded Rectangle 12">
              <a:extLst>
                <a:ext uri="{FF2B5EF4-FFF2-40B4-BE49-F238E27FC236}">
                  <a16:creationId xmlns:a16="http://schemas.microsoft.com/office/drawing/2014/main" id="{C849D6FC-996C-E214-5CD6-001743480E32}"/>
                </a:ext>
              </a:extLst>
            </p:cNvPr>
            <p:cNvSpPr/>
            <p:nvPr/>
          </p:nvSpPr>
          <p:spPr>
            <a:xfrm>
              <a:off x="2037534" y="3172227"/>
              <a:ext cx="2752427" cy="27791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ผลผลิตโครงการ รอบ 6 เดือน</a:t>
              </a:r>
            </a:p>
          </p:txBody>
        </p:sp>
        <p:sp>
          <p:nvSpPr>
            <p:cNvPr id="5" name="Rounded Rectangle 17">
              <a:extLst>
                <a:ext uri="{FF2B5EF4-FFF2-40B4-BE49-F238E27FC236}">
                  <a16:creationId xmlns:a16="http://schemas.microsoft.com/office/drawing/2014/main" id="{6519429D-9D58-09E4-4C63-D80069DA0D43}"/>
                </a:ext>
              </a:extLst>
            </p:cNvPr>
            <p:cNvSpPr/>
            <p:nvPr/>
          </p:nvSpPr>
          <p:spPr>
            <a:xfrm>
              <a:off x="6197204" y="3526867"/>
              <a:ext cx="5372496" cy="3312119"/>
            </a:xfrm>
            <a:prstGeom prst="round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" name="Rounded Rectangle 18">
              <a:extLst>
                <a:ext uri="{FF2B5EF4-FFF2-40B4-BE49-F238E27FC236}">
                  <a16:creationId xmlns:a16="http://schemas.microsoft.com/office/drawing/2014/main" id="{C8B2A17B-27DA-3D8D-7F67-A09AEB950752}"/>
                </a:ext>
              </a:extLst>
            </p:cNvPr>
            <p:cNvSpPr/>
            <p:nvPr/>
          </p:nvSpPr>
          <p:spPr>
            <a:xfrm>
              <a:off x="7816310" y="3172227"/>
              <a:ext cx="2752427" cy="27791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ผลผลิตโครงการ รอบ 12 เดือน</a:t>
              </a:r>
            </a:p>
          </p:txBody>
        </p:sp>
      </p:grpSp>
      <p:sp>
        <p:nvSpPr>
          <p:cNvPr id="10" name="Rectangle 3">
            <a:extLst>
              <a:ext uri="{FF2B5EF4-FFF2-40B4-BE49-F238E27FC236}">
                <a16:creationId xmlns:a16="http://schemas.microsoft.com/office/drawing/2014/main" id="{448D0869-1188-3900-231E-296C665B737A}"/>
              </a:ext>
            </a:extLst>
          </p:cNvPr>
          <p:cNvSpPr/>
          <p:nvPr/>
        </p:nvSpPr>
        <p:spPr>
          <a:xfrm>
            <a:off x="-1" y="0"/>
            <a:ext cx="18288001" cy="11754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15E6BF1F-05D0-08EA-6104-A9184BF72F42}"/>
              </a:ext>
            </a:extLst>
          </p:cNvPr>
          <p:cNvSpPr/>
          <p:nvPr/>
        </p:nvSpPr>
        <p:spPr>
          <a:xfrm>
            <a:off x="10328015" y="75386"/>
            <a:ext cx="7637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3600" b="1" dirty="0">
                <a:solidFill>
                  <a:sysClr val="windowText" lastClr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รายงานความก้าวหน้าการดำเนินงานโครงการ รอบ 6 เดือน</a:t>
            </a:r>
          </a:p>
          <a:p>
            <a:pPr algn="r"/>
            <a:r>
              <a:rPr lang="th-TH" sz="3600" b="1" dirty="0">
                <a:solidFill>
                  <a:sysClr val="windowText" lastClr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โดย มหาวิทยาลัยราชภัฏลำปาง</a:t>
            </a:r>
          </a:p>
        </p:txBody>
      </p: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56D197CF-DFEC-25E8-002B-D75F9F07E3FD}"/>
              </a:ext>
            </a:extLst>
          </p:cNvPr>
          <p:cNvGrpSpPr/>
          <p:nvPr/>
        </p:nvGrpSpPr>
        <p:grpSpPr>
          <a:xfrm>
            <a:off x="259841" y="198178"/>
            <a:ext cx="1523999" cy="774963"/>
            <a:chOff x="152401" y="819052"/>
            <a:chExt cx="3575702" cy="1924468"/>
          </a:xfrm>
        </p:grpSpPr>
        <p:sp>
          <p:nvSpPr>
            <p:cNvPr id="13" name="Freeform 37">
              <a:extLst>
                <a:ext uri="{FF2B5EF4-FFF2-40B4-BE49-F238E27FC236}">
                  <a16:creationId xmlns:a16="http://schemas.microsoft.com/office/drawing/2014/main" id="{B0CC729F-5C70-A7E3-BD55-E4A073C3AA66}"/>
                </a:ext>
              </a:extLst>
            </p:cNvPr>
            <p:cNvSpPr/>
            <p:nvPr/>
          </p:nvSpPr>
          <p:spPr>
            <a:xfrm>
              <a:off x="2164630" y="819052"/>
              <a:ext cx="1563473" cy="1924468"/>
            </a:xfrm>
            <a:custGeom>
              <a:avLst/>
              <a:gdLst/>
              <a:ahLst/>
              <a:cxnLst/>
              <a:rect l="l" t="t" r="r" b="b"/>
              <a:pathLst>
                <a:path w="1485564" h="1797658">
                  <a:moveTo>
                    <a:pt x="0" y="0"/>
                  </a:moveTo>
                  <a:lnTo>
                    <a:pt x="1485565" y="0"/>
                  </a:lnTo>
                  <a:lnTo>
                    <a:pt x="1485565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Freeform 38">
              <a:extLst>
                <a:ext uri="{FF2B5EF4-FFF2-40B4-BE49-F238E27FC236}">
                  <a16:creationId xmlns:a16="http://schemas.microsoft.com/office/drawing/2014/main" id="{417A0F8F-30A2-F555-371A-053D0425D04A}"/>
                </a:ext>
              </a:extLst>
            </p:cNvPr>
            <p:cNvSpPr/>
            <p:nvPr/>
          </p:nvSpPr>
          <p:spPr>
            <a:xfrm>
              <a:off x="152401" y="819052"/>
              <a:ext cx="1891935" cy="1924468"/>
            </a:xfrm>
            <a:custGeom>
              <a:avLst/>
              <a:gdLst/>
              <a:ahLst/>
              <a:cxnLst/>
              <a:rect l="l" t="t" r="r" b="b"/>
              <a:pathLst>
                <a:path w="1797658" h="1797658">
                  <a:moveTo>
                    <a:pt x="0" y="0"/>
                  </a:moveTo>
                  <a:lnTo>
                    <a:pt x="1797657" y="0"/>
                  </a:lnTo>
                  <a:lnTo>
                    <a:pt x="1797657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B5ED510F-40F3-9B4B-F137-913A1EE07CFC}"/>
              </a:ext>
            </a:extLst>
          </p:cNvPr>
          <p:cNvGrpSpPr/>
          <p:nvPr/>
        </p:nvGrpSpPr>
        <p:grpSpPr>
          <a:xfrm>
            <a:off x="2068570" y="44856"/>
            <a:ext cx="1937881" cy="952500"/>
            <a:chOff x="13784597" y="0"/>
            <a:chExt cx="4503403" cy="2247430"/>
          </a:xfrm>
        </p:grpSpPr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E01819F6-CD87-DACE-1260-0CD5C83AC8CF}"/>
                </a:ext>
              </a:extLst>
            </p:cNvPr>
            <p:cNvSpPr/>
            <p:nvPr/>
          </p:nvSpPr>
          <p:spPr>
            <a:xfrm>
              <a:off x="13784597" y="320303"/>
              <a:ext cx="1434643" cy="1924468"/>
            </a:xfrm>
            <a:custGeom>
              <a:avLst/>
              <a:gdLst/>
              <a:ahLst/>
              <a:cxnLst/>
              <a:rect l="l" t="t" r="r" b="b"/>
              <a:pathLst>
                <a:path w="1363153" h="1797658">
                  <a:moveTo>
                    <a:pt x="0" y="0"/>
                  </a:moveTo>
                  <a:lnTo>
                    <a:pt x="1363153" y="0"/>
                  </a:lnTo>
                  <a:lnTo>
                    <a:pt x="1363153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2C4589FB-80C7-9AE6-0204-128ED1A6F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717" y="0"/>
              <a:ext cx="2819283" cy="2247430"/>
            </a:xfrm>
            <a:prstGeom prst="rect">
              <a:avLst/>
            </a:prstGeom>
          </p:spPr>
        </p:pic>
      </p:grp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F4EEEE1F-C99F-4AEB-CE6F-16956B203A08}"/>
              </a:ext>
            </a:extLst>
          </p:cNvPr>
          <p:cNvSpPr txBox="1"/>
          <p:nvPr/>
        </p:nvSpPr>
        <p:spPr>
          <a:xfrm>
            <a:off x="304800" y="4000333"/>
            <a:ext cx="87630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1</a:t>
            </a:r>
            <a:r>
              <a:rPr lang="th-TH" sz="280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. รายงานความก้าวหน้าการปฏิรูประบบบริหารสถาบันอุดมศึกษา จำนวน 1 ฉบับ</a:t>
            </a:r>
            <a:endParaRPr lang="en-US" sz="2400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r>
              <a:rPr lang="th-TH" sz="28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2. </a:t>
            </a:r>
            <a:r>
              <a:rPr lang="th-TH" sz="2800" dirty="0"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จำนวนหลักสูตรการฝึกอบรมที่เป็นไปตาม</a:t>
            </a:r>
            <a:r>
              <a:rPr lang="th-TH" sz="280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ความต้องการในการฝึกอบรม พัฒนาทักษะและสมรรถนะ ในการทำงาน</a:t>
            </a:r>
            <a:r>
              <a:rPr lang="th-TH" sz="2800" dirty="0"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 ไม่น้อยกว่า 5 หลักสูตร</a:t>
            </a:r>
            <a:endParaRPr lang="en-US" sz="2400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r>
              <a:rPr lang="th-TH" sz="28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3. </a:t>
            </a:r>
            <a:r>
              <a:rPr lang="th-TH" sz="280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ห้องปฏิบัติการคอมพิวเตอร์ได้รับการรับรองตามเกณฑ์มาตรฐานศูนย์ทดสอบมาตรฐานฝีมือแรงงาน </a:t>
            </a:r>
            <a:r>
              <a:rPr lang="th-TH" sz="2800" dirty="0"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จำนวน 1 ห้อง</a:t>
            </a:r>
            <a:endParaRPr lang="en-US" sz="2400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r>
              <a:rPr lang="th-TH" sz="28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4. รายงานผลการสำรวจพื้นที่เครือข่ายช่างศิลป์ในพื้นที่จังหวัดลำปาง ลำพูน พื้นที่ใหม่ ไม่น้อยกว่า </a:t>
            </a:r>
            <a:r>
              <a:rPr lang="en-US" sz="28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5 </a:t>
            </a:r>
            <a:r>
              <a:rPr lang="th-TH" sz="28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พื้นที่</a:t>
            </a:r>
            <a:endParaRPr lang="en-US" sz="2400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r>
              <a:rPr lang="th-TH" sz="28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5. </a:t>
            </a:r>
            <a:r>
              <a:rPr lang="th-TH" sz="2800" dirty="0"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ฐานข้อมูลช่างศิลป์ล้านนา ลำปาง ลำพูน พื้นที่ใหม่ ไม่น้อยกว่า </a:t>
            </a:r>
            <a:r>
              <a:rPr lang="en-US" sz="2800" dirty="0"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5 </a:t>
            </a:r>
            <a:r>
              <a:rPr lang="th-TH" sz="2800" dirty="0"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เรื่อง/พื้นที่</a:t>
            </a:r>
            <a:endParaRPr lang="en-US" sz="2400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r>
              <a:rPr lang="th-TH" sz="2800" spc="-2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6. </a:t>
            </a:r>
            <a:r>
              <a:rPr lang="th-TH" sz="2800" spc="-2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รายงานผลการพัฒนาผู้ประกอบการชุมชน ไม่น้อยกว่า </a:t>
            </a:r>
            <a:r>
              <a:rPr lang="en-US" sz="2800" spc="-2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50 </a:t>
            </a:r>
            <a:r>
              <a:rPr lang="th-TH" sz="2800" spc="-2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ราย ที่ได้เข้าสู่ช่องทางการตลาดผลิตภัณฑ์ชุมชน</a:t>
            </a:r>
            <a:endParaRPr lang="en-US" sz="2400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r>
              <a:rPr lang="th-TH" sz="2800" kern="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7. รายงานผลการพัฒนาผู้ประกอบการ </a:t>
            </a:r>
            <a:r>
              <a:rPr lang="en-US" sz="2800" kern="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SME </a:t>
            </a:r>
            <a:r>
              <a:rPr lang="th-TH" sz="2800" kern="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ไม่น้อยกว่า </a:t>
            </a:r>
            <a:r>
              <a:rPr lang="en-US" sz="2800" kern="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50 </a:t>
            </a:r>
            <a:r>
              <a:rPr lang="th-TH" sz="2800" kern="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รายที่ได้รับการพัฒนาศักยภาพด้านการบริหารจัดการธุรกิจ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87B681E7-82BD-B184-9C67-B4EF4D03A974}"/>
              </a:ext>
            </a:extLst>
          </p:cNvPr>
          <p:cNvSpPr txBox="1"/>
          <p:nvPr/>
        </p:nvSpPr>
        <p:spPr>
          <a:xfrm>
            <a:off x="9293629" y="4050220"/>
            <a:ext cx="867222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1</a:t>
            </a:r>
            <a:r>
              <a:rPr lang="th-TH" sz="280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.</a:t>
            </a:r>
            <a:r>
              <a:rPr lang="th-TH" sz="2800" spc="-4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รายงานผลการปฏิรูประบบบริหารสถาบันอุดมศึกษา </a:t>
            </a:r>
            <a:r>
              <a:rPr lang="th-TH" sz="280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จำนวน 1 ฉบับ</a:t>
            </a:r>
            <a:endParaRPr lang="en-US" sz="2400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r>
              <a:rPr lang="en-US" sz="28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2</a:t>
            </a:r>
            <a:r>
              <a:rPr lang="th-TH" sz="28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</a:t>
            </a:r>
            <a:r>
              <a:rPr lang="th-TH" sz="280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ครือข่ายความร่วมมือในการบูรณาการการทำงานสำหรับส่งเสริม/พัฒนาศักยภาพในการทำงานของบุคลากรภาครัฐ ภาคเอกชน และผู้ที่สนใจ จำนวนไม่น้อยกว่า </a:t>
            </a:r>
            <a:r>
              <a:rPr lang="en-US" sz="280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 </a:t>
            </a:r>
            <a:r>
              <a:rPr lang="th-TH" sz="280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เครือข่าย</a:t>
            </a:r>
            <a:endParaRPr lang="en-US" sz="2400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r>
              <a:rPr lang="th-TH" sz="28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3. </a:t>
            </a:r>
            <a:r>
              <a:rPr lang="th-TH" sz="2800" dirty="0"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จำนวนผลิตภัณฑ์ที่เกิดจากการพัฒนาระหว่างเครือข่ายช่างศิลป์ล้านนา ไม่น้อยกว่า 15 ผลิตภัณฑ์</a:t>
            </a:r>
            <a:endParaRPr lang="en-US" sz="2400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r>
              <a:rPr lang="th-TH" sz="28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4. </a:t>
            </a:r>
            <a:r>
              <a:rPr lang="th-TH" sz="2800" dirty="0"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จำนวนหลักสูตรช่างศิลป์ลำปางในรูปแบบ </a:t>
            </a:r>
            <a:r>
              <a:rPr lang="en-US" sz="2800" dirty="0"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LPRU</a:t>
            </a:r>
            <a:r>
              <a:rPr lang="th-TH" sz="2800" dirty="0"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-</a:t>
            </a:r>
            <a:r>
              <a:rPr lang="en-US" sz="2800" dirty="0"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Credit Bank </a:t>
            </a:r>
            <a:r>
              <a:rPr lang="th-TH" sz="2800" dirty="0"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ไม่น้อยกว่า </a:t>
            </a:r>
            <a:r>
              <a:rPr lang="en-US" sz="2800" dirty="0"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2 </a:t>
            </a:r>
            <a:r>
              <a:rPr lang="th-TH" sz="2800" dirty="0"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รายวิชา</a:t>
            </a:r>
            <a:endParaRPr lang="en-US" sz="2400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r>
              <a:rPr lang="th-TH" sz="28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5.</a:t>
            </a:r>
            <a:r>
              <a:rPr lang="th-TH" sz="2800" dirty="0"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ศูนย์และ</a:t>
            </a:r>
            <a:r>
              <a:rPr lang="th-TH" sz="2800" dirty="0" err="1"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เว็บไซด์</a:t>
            </a:r>
            <a:r>
              <a:rPr lang="th-TH" sz="2800" dirty="0"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การจัดหน่ายสินค้าทางวัฒนธรรม/ช่างศิลป์ล้านนา 1 ศูนย์</a:t>
            </a:r>
            <a:endParaRPr lang="en-US" sz="2400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r>
              <a:rPr lang="th-TH" sz="2800" dirty="0"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   6. </a:t>
            </a:r>
            <a:r>
              <a:rPr lang="th-TH" sz="280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รายงานการพัฒนาผู้ประกอบการชุมชนเพิ่มขึ้น</a:t>
            </a:r>
            <a:r>
              <a:rPr lang="th-TH" sz="2800" spc="-2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ไม่น้อยกว่า </a:t>
            </a:r>
            <a:r>
              <a:rPr lang="en-US" sz="2800" spc="-2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100 </a:t>
            </a:r>
            <a:r>
              <a:rPr lang="th-TH" sz="2800" spc="-2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ราย </a:t>
            </a:r>
            <a:r>
              <a:rPr lang="th-TH" sz="280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ที่ได้เข้าสู่ช่องทางการตลาดผลิตภัณฑ์ชุมชน</a:t>
            </a:r>
            <a:endParaRPr lang="en-US" sz="2400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r>
              <a:rPr lang="th-TH" sz="2800" kern="0" dirty="0"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   7. </a:t>
            </a:r>
            <a:r>
              <a:rPr lang="th-TH" sz="2800" kern="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รายงานผลการพัฒนา</a:t>
            </a:r>
            <a:r>
              <a:rPr lang="th-TH" sz="2800" kern="0" dirty="0"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ผู้ประกอบการ </a:t>
            </a:r>
            <a:r>
              <a:rPr lang="en-US" sz="2800" kern="0" dirty="0"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SME </a:t>
            </a:r>
            <a:r>
              <a:rPr lang="th-TH" sz="2800" kern="0" dirty="0"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เพิ่มขึ้นไม่น้อยกว่า </a:t>
            </a:r>
            <a:r>
              <a:rPr lang="en-US" sz="2800" kern="0" dirty="0"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100</a:t>
            </a:r>
            <a:r>
              <a:rPr lang="th-TH" sz="2800" kern="0" dirty="0"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 รายที่ได้รับการพัฒนาศักยภาพด้านการบริหารจัดการธุรกิจ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98284988-60AC-BD2B-9F4A-5CFC218C014D}"/>
              </a:ext>
            </a:extLst>
          </p:cNvPr>
          <p:cNvGrpSpPr/>
          <p:nvPr/>
        </p:nvGrpSpPr>
        <p:grpSpPr>
          <a:xfrm>
            <a:off x="-1342907" y="10036354"/>
            <a:ext cx="20973813" cy="734301"/>
            <a:chOff x="-1342907" y="10036354"/>
            <a:chExt cx="20973813" cy="734301"/>
          </a:xfrm>
        </p:grpSpPr>
        <p:grpSp>
          <p:nvGrpSpPr>
            <p:cNvPr id="25" name="Group 29">
              <a:extLst>
                <a:ext uri="{FF2B5EF4-FFF2-40B4-BE49-F238E27FC236}">
                  <a16:creationId xmlns:a16="http://schemas.microsoft.com/office/drawing/2014/main" id="{015B5ED6-B6DD-7E29-6214-5583610BF384}"/>
                </a:ext>
              </a:extLst>
            </p:cNvPr>
            <p:cNvGrpSpPr/>
            <p:nvPr/>
          </p:nvGrpSpPr>
          <p:grpSpPr>
            <a:xfrm>
              <a:off x="-1342907" y="10036354"/>
              <a:ext cx="20973813" cy="734301"/>
              <a:chOff x="0" y="0"/>
              <a:chExt cx="11607985" cy="406400"/>
            </a:xfrm>
          </p:grpSpPr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58944E74-00AC-36B8-AE84-A029924A8943}"/>
                  </a:ext>
                </a:extLst>
              </p:cNvPr>
              <p:cNvSpPr/>
              <p:nvPr/>
            </p:nvSpPr>
            <p:spPr>
              <a:xfrm>
                <a:off x="0" y="0"/>
                <a:ext cx="11607985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1607985" h="406400">
                    <a:moveTo>
                      <a:pt x="11404785" y="0"/>
                    </a:moveTo>
                    <a:cubicBezTo>
                      <a:pt x="11517009" y="0"/>
                      <a:pt x="11607985" y="90976"/>
                      <a:pt x="11607985" y="203200"/>
                    </a:cubicBezTo>
                    <a:cubicBezTo>
                      <a:pt x="11607985" y="315424"/>
                      <a:pt x="11517009" y="406400"/>
                      <a:pt x="11404785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2F60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3" name="TextBox 31">
                <a:extLst>
                  <a:ext uri="{FF2B5EF4-FFF2-40B4-BE49-F238E27FC236}">
                    <a16:creationId xmlns:a16="http://schemas.microsoft.com/office/drawing/2014/main" id="{7E72702B-5D46-D2C2-60DE-558AA5BDFBD0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463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6" name="Group 32">
              <a:extLst>
                <a:ext uri="{FF2B5EF4-FFF2-40B4-BE49-F238E27FC236}">
                  <a16:creationId xmlns:a16="http://schemas.microsoft.com/office/drawing/2014/main" id="{20F157E8-BE1B-25B5-DC33-20CA75015861}"/>
                </a:ext>
              </a:extLst>
            </p:cNvPr>
            <p:cNvGrpSpPr/>
            <p:nvPr/>
          </p:nvGrpSpPr>
          <p:grpSpPr>
            <a:xfrm>
              <a:off x="1937882" y="10036354"/>
              <a:ext cx="14412237" cy="734301"/>
              <a:chOff x="0" y="0"/>
              <a:chExt cx="7976472" cy="406400"/>
            </a:xfrm>
          </p:grpSpPr>
          <p:sp>
            <p:nvSpPr>
              <p:cNvPr id="30" name="Freeform 33">
                <a:extLst>
                  <a:ext uri="{FF2B5EF4-FFF2-40B4-BE49-F238E27FC236}">
                    <a16:creationId xmlns:a16="http://schemas.microsoft.com/office/drawing/2014/main" id="{5A79FF5B-7BA7-F233-487E-D0752039429E}"/>
                  </a:ext>
                </a:extLst>
              </p:cNvPr>
              <p:cNvSpPr/>
              <p:nvPr/>
            </p:nvSpPr>
            <p:spPr>
              <a:xfrm>
                <a:off x="0" y="0"/>
                <a:ext cx="7976472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7976472" h="406400">
                    <a:moveTo>
                      <a:pt x="7773272" y="0"/>
                    </a:moveTo>
                    <a:cubicBezTo>
                      <a:pt x="7885496" y="0"/>
                      <a:pt x="7976472" y="90976"/>
                      <a:pt x="7976472" y="203200"/>
                    </a:cubicBezTo>
                    <a:cubicBezTo>
                      <a:pt x="7976472" y="315424"/>
                      <a:pt x="7885496" y="406400"/>
                      <a:pt x="777327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296BD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34">
                <a:extLst>
                  <a:ext uri="{FF2B5EF4-FFF2-40B4-BE49-F238E27FC236}">
                    <a16:creationId xmlns:a16="http://schemas.microsoft.com/office/drawing/2014/main" id="{09AD6E96-9ADD-35E6-CDB5-910C42E329B2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463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7" name="Group 35">
              <a:extLst>
                <a:ext uri="{FF2B5EF4-FFF2-40B4-BE49-F238E27FC236}">
                  <a16:creationId xmlns:a16="http://schemas.microsoft.com/office/drawing/2014/main" id="{B7C78409-993B-688A-945F-8994B7AF3C7F}"/>
                </a:ext>
              </a:extLst>
            </p:cNvPr>
            <p:cNvGrpSpPr/>
            <p:nvPr/>
          </p:nvGrpSpPr>
          <p:grpSpPr>
            <a:xfrm>
              <a:off x="4366787" y="10036354"/>
              <a:ext cx="9554425" cy="734301"/>
              <a:chOff x="0" y="0"/>
              <a:chExt cx="5287909" cy="406400"/>
            </a:xfrm>
          </p:grpSpPr>
          <p:sp>
            <p:nvSpPr>
              <p:cNvPr id="28" name="Freeform 36">
                <a:extLst>
                  <a:ext uri="{FF2B5EF4-FFF2-40B4-BE49-F238E27FC236}">
                    <a16:creationId xmlns:a16="http://schemas.microsoft.com/office/drawing/2014/main" id="{8A99D20A-E58E-A068-15D0-DA807DA05CBB}"/>
                  </a:ext>
                </a:extLst>
              </p:cNvPr>
              <p:cNvSpPr/>
              <p:nvPr/>
            </p:nvSpPr>
            <p:spPr>
              <a:xfrm>
                <a:off x="0" y="0"/>
                <a:ext cx="5287909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5287909" h="406400">
                    <a:moveTo>
                      <a:pt x="5084709" y="0"/>
                    </a:moveTo>
                    <a:cubicBezTo>
                      <a:pt x="5196934" y="0"/>
                      <a:pt x="5287909" y="90976"/>
                      <a:pt x="5287909" y="203200"/>
                    </a:cubicBezTo>
                    <a:cubicBezTo>
                      <a:pt x="5287909" y="315424"/>
                      <a:pt x="5196934" y="406400"/>
                      <a:pt x="5084709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BC00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9" name="TextBox 37">
                <a:extLst>
                  <a:ext uri="{FF2B5EF4-FFF2-40B4-BE49-F238E27FC236}">
                    <a16:creationId xmlns:a16="http://schemas.microsoft.com/office/drawing/2014/main" id="{98C3D1DD-CF1D-7651-C527-CB5B4879C092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463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1050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595248" y="1409700"/>
            <a:ext cx="13087350" cy="922379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ตารางเปรียบเทียบผลการดำเนินงานกับแผนการดำเนินการที่ตั้งไว้ (</a:t>
            </a:r>
            <a:r>
              <a:rPr lang="en-US" sz="4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Gantt Chart)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094802"/>
              </p:ext>
            </p:extLst>
          </p:nvPr>
        </p:nvGraphicFramePr>
        <p:xfrm>
          <a:off x="332726" y="2612412"/>
          <a:ext cx="17612394" cy="4498284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8859114">
                  <a:extLst>
                    <a:ext uri="{9D8B030D-6E8A-4147-A177-3AD203B41FA5}">
                      <a16:colId xmlns:a16="http://schemas.microsoft.com/office/drawing/2014/main" val="773788491"/>
                    </a:ext>
                  </a:extLst>
                </a:gridCol>
                <a:gridCol w="729440">
                  <a:extLst>
                    <a:ext uri="{9D8B030D-6E8A-4147-A177-3AD203B41FA5}">
                      <a16:colId xmlns:a16="http://schemas.microsoft.com/office/drawing/2014/main" val="1606066983"/>
                    </a:ext>
                  </a:extLst>
                </a:gridCol>
                <a:gridCol w="729440">
                  <a:extLst>
                    <a:ext uri="{9D8B030D-6E8A-4147-A177-3AD203B41FA5}">
                      <a16:colId xmlns:a16="http://schemas.microsoft.com/office/drawing/2014/main" val="2019296051"/>
                    </a:ext>
                  </a:extLst>
                </a:gridCol>
                <a:gridCol w="729440">
                  <a:extLst>
                    <a:ext uri="{9D8B030D-6E8A-4147-A177-3AD203B41FA5}">
                      <a16:colId xmlns:a16="http://schemas.microsoft.com/office/drawing/2014/main" val="1197432179"/>
                    </a:ext>
                  </a:extLst>
                </a:gridCol>
                <a:gridCol w="729440">
                  <a:extLst>
                    <a:ext uri="{9D8B030D-6E8A-4147-A177-3AD203B41FA5}">
                      <a16:colId xmlns:a16="http://schemas.microsoft.com/office/drawing/2014/main" val="3880964790"/>
                    </a:ext>
                  </a:extLst>
                </a:gridCol>
                <a:gridCol w="729440">
                  <a:extLst>
                    <a:ext uri="{9D8B030D-6E8A-4147-A177-3AD203B41FA5}">
                      <a16:colId xmlns:a16="http://schemas.microsoft.com/office/drawing/2014/main" val="1131535080"/>
                    </a:ext>
                  </a:extLst>
                </a:gridCol>
                <a:gridCol w="729440">
                  <a:extLst>
                    <a:ext uri="{9D8B030D-6E8A-4147-A177-3AD203B41FA5}">
                      <a16:colId xmlns:a16="http://schemas.microsoft.com/office/drawing/2014/main" val="2273233980"/>
                    </a:ext>
                  </a:extLst>
                </a:gridCol>
                <a:gridCol w="729440">
                  <a:extLst>
                    <a:ext uri="{9D8B030D-6E8A-4147-A177-3AD203B41FA5}">
                      <a16:colId xmlns:a16="http://schemas.microsoft.com/office/drawing/2014/main" val="1615744919"/>
                    </a:ext>
                  </a:extLst>
                </a:gridCol>
                <a:gridCol w="729440">
                  <a:extLst>
                    <a:ext uri="{9D8B030D-6E8A-4147-A177-3AD203B41FA5}">
                      <a16:colId xmlns:a16="http://schemas.microsoft.com/office/drawing/2014/main" val="2109552784"/>
                    </a:ext>
                  </a:extLst>
                </a:gridCol>
                <a:gridCol w="729440">
                  <a:extLst>
                    <a:ext uri="{9D8B030D-6E8A-4147-A177-3AD203B41FA5}">
                      <a16:colId xmlns:a16="http://schemas.microsoft.com/office/drawing/2014/main" val="3139978328"/>
                    </a:ext>
                  </a:extLst>
                </a:gridCol>
                <a:gridCol w="729440">
                  <a:extLst>
                    <a:ext uri="{9D8B030D-6E8A-4147-A177-3AD203B41FA5}">
                      <a16:colId xmlns:a16="http://schemas.microsoft.com/office/drawing/2014/main" val="1073165257"/>
                    </a:ext>
                  </a:extLst>
                </a:gridCol>
                <a:gridCol w="729440">
                  <a:extLst>
                    <a:ext uri="{9D8B030D-6E8A-4147-A177-3AD203B41FA5}">
                      <a16:colId xmlns:a16="http://schemas.microsoft.com/office/drawing/2014/main" val="910541925"/>
                    </a:ext>
                  </a:extLst>
                </a:gridCol>
                <a:gridCol w="729440">
                  <a:extLst>
                    <a:ext uri="{9D8B030D-6E8A-4147-A177-3AD203B41FA5}">
                      <a16:colId xmlns:a16="http://schemas.microsoft.com/office/drawing/2014/main" val="3204765945"/>
                    </a:ext>
                  </a:extLst>
                </a:gridCol>
              </a:tblGrid>
              <a:tr h="99577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4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กิจกรรม</a:t>
                      </a: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4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เดือน</a:t>
                      </a: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164376"/>
                  </a:ext>
                </a:extLst>
              </a:tr>
              <a:tr h="995779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48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endParaRPr lang="en-US" sz="42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48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  <a:endParaRPr lang="en-US" sz="42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48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  <a:endParaRPr lang="en-US" sz="42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48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  <a:endParaRPr lang="en-US" sz="42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48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  <a:endParaRPr lang="en-US" sz="42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48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</a:t>
                      </a:r>
                      <a:endParaRPr lang="en-US" sz="42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4800" b="1" spc="-3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  <a:endParaRPr lang="en-US" sz="42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48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</a:t>
                      </a:r>
                      <a:endParaRPr lang="en-US" sz="42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48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</a:t>
                      </a:r>
                      <a:endParaRPr lang="en-US" sz="42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48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</a:t>
                      </a:r>
                      <a:endParaRPr lang="en-US" sz="42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48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11</a:t>
                      </a:r>
                      <a:endParaRPr lang="en-US" sz="42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48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12</a:t>
                      </a:r>
                      <a:endParaRPr lang="en-US" sz="42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526237"/>
                  </a:ext>
                </a:extLst>
              </a:tr>
              <a:tr h="3871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th-TH" sz="3200" b="1" kern="1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โครงการย่อยที่ </a:t>
                      </a:r>
                      <a:r>
                        <a:rPr lang="en-US" sz="3200" b="1" kern="1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1 </a:t>
                      </a:r>
                      <a:r>
                        <a:rPr lang="th-TH" sz="3200" b="1" kern="1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: การปฏิรูประบบบริหารสถาบันอุดมศึกษา</a:t>
                      </a:r>
                      <a:endParaRPr lang="en-US" sz="3200" kern="1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4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274174"/>
                  </a:ext>
                </a:extLst>
              </a:tr>
              <a:tr h="4581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th-TH" sz="3200" b="1" kern="1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โครงการย่อยที่ </a:t>
                      </a:r>
                      <a:r>
                        <a:rPr lang="en-US" sz="3200" b="1" kern="1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3200" b="1" kern="1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: การพัฒนากำลังคนด้านเศรษฐกิจสร้างสรรค์</a:t>
                      </a:r>
                      <a:endParaRPr lang="en-US" sz="3200" kern="1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4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1025158"/>
                  </a:ext>
                </a:extLst>
              </a:tr>
              <a:tr h="9957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th-TH" sz="3200" b="1" kern="1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Sarabun"/>
                          <a:cs typeface="TH SarabunPSK" panose="020B0500040200020003" pitchFamily="34" charset="-34"/>
                        </a:rPr>
                        <a:t>โครงการย่อยที่ 3 : การจัดการศึกษาเรียนรู้ตลอดชีวิตเพื่อยกระดับการพัฒนาพื้นที่ด้านเศรษฐกิจ สังคม สิ่งแวดล้อม และการศึกษา</a:t>
                      </a:r>
                      <a:endParaRPr lang="en-US" sz="3200" kern="1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4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4200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ordia New" panose="020B0304020202020204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9738660"/>
                  </a:ext>
                </a:extLst>
              </a:tr>
            </a:tbl>
          </a:graphicData>
        </a:graphic>
      </p:graphicFrame>
      <p:grpSp>
        <p:nvGrpSpPr>
          <p:cNvPr id="35" name="กลุ่ม 34">
            <a:extLst>
              <a:ext uri="{FF2B5EF4-FFF2-40B4-BE49-F238E27FC236}">
                <a16:creationId xmlns:a16="http://schemas.microsoft.com/office/drawing/2014/main" id="{33780C72-4028-653F-B692-F3C460DDB464}"/>
              </a:ext>
            </a:extLst>
          </p:cNvPr>
          <p:cNvGrpSpPr/>
          <p:nvPr/>
        </p:nvGrpSpPr>
        <p:grpSpPr>
          <a:xfrm>
            <a:off x="-1702630" y="4885802"/>
            <a:ext cx="15792015" cy="4862613"/>
            <a:chOff x="-1687392" y="5128254"/>
            <a:chExt cx="15792015" cy="4862613"/>
          </a:xfrm>
        </p:grpSpPr>
        <p:sp>
          <p:nvSpPr>
            <p:cNvPr id="21" name="Rectangle 3"/>
            <p:cNvSpPr>
              <a:spLocks noChangeArrowheads="1"/>
            </p:cNvSpPr>
            <p:nvPr/>
          </p:nvSpPr>
          <p:spPr bwMode="auto">
            <a:xfrm>
              <a:off x="-1687392" y="7976752"/>
              <a:ext cx="9880590" cy="1431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137160" tIns="68580" rIns="137160" bIns="68580" numCol="1" anchor="ctr" anchorCtr="0" compatLnSpc="1">
              <a:prstTxWarp prst="textNoShape">
                <a:avLst/>
              </a:prstTxWarp>
              <a:spAutoFit/>
            </a:bodyPr>
            <a:lstStyle>
              <a:lvl1pPr indent="1620838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indent="2431257" defTabSz="1371600"/>
              <a:r>
                <a:rPr lang="th-TH" altLang="zh-CN" sz="4200" b="1" dirty="0"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หมายเหตุ :</a:t>
              </a:r>
              <a:r>
                <a:rPr lang="th-TH" altLang="zh-CN" sz="4200" dirty="0"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	ให้ระบุเดือนที่เริ่มดำเนินการตาม </a:t>
              </a:r>
              <a:r>
                <a:rPr lang="en-US" altLang="zh-CN" sz="4200" dirty="0"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MOU</a:t>
              </a:r>
              <a:endParaRPr lang="en-US" altLang="zh-CN" sz="42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indent="2431257" defTabSz="1371600"/>
              <a:endParaRPr lang="en-US" altLang="zh-CN" sz="42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2" name="Rectangle 4"/>
            <p:cNvSpPr>
              <a:spLocks noChangeArrowheads="1"/>
            </p:cNvSpPr>
            <p:nvPr/>
          </p:nvSpPr>
          <p:spPr bwMode="auto">
            <a:xfrm>
              <a:off x="1154001" y="9298370"/>
              <a:ext cx="12950622" cy="6924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20838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20838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20838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20838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20838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20838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20838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20838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20838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indent="2431257" defTabSz="1371600">
                <a:tabLst>
                  <a:tab pos="2431257" algn="l"/>
                </a:tabLst>
              </a:pPr>
              <a:r>
                <a:rPr lang="th-TH" altLang="zh-CN" sz="3600" b="1" dirty="0"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หมายถึง  งานหรือกิจกรรมที่วางแผนไว้ว่าจะทำตามข้อเสนอโครงการ</a:t>
              </a:r>
              <a:endParaRPr lang="th-TH" altLang="zh-CN" sz="66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3555785" y="8187310"/>
              <a:ext cx="5670665" cy="1246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th-TH" altLang="zh-CN" sz="36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endParaRPr>
            </a:p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h-TH" altLang="zh-CN" sz="3600" b="1" dirty="0"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หมายถึง  งานหรือกิจกรรมที่ได้ทำแล้ว</a:t>
              </a:r>
              <a:r>
                <a:rPr lang="en-US" altLang="zh-CN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887384" y="9105900"/>
              <a:ext cx="2369127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887384" y="9643140"/>
              <a:ext cx="2369127" cy="0"/>
            </a:xfrm>
            <a:prstGeom prst="straightConnector1">
              <a:avLst/>
            </a:prstGeom>
            <a:ln w="57150">
              <a:prstDash val="sysDash"/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23">
              <a:extLst>
                <a:ext uri="{FF2B5EF4-FFF2-40B4-BE49-F238E27FC236}">
                  <a16:creationId xmlns:a16="http://schemas.microsoft.com/office/drawing/2014/main" id="{D4D64B8E-ADB2-CD2A-E0A1-9A44C2C3847F}"/>
                </a:ext>
              </a:extLst>
            </p:cNvPr>
            <p:cNvCxnSpPr>
              <a:cxnSpLocks/>
            </p:cNvCxnSpPr>
            <p:nvPr/>
          </p:nvCxnSpPr>
          <p:spPr>
            <a:xfrm>
              <a:off x="9226450" y="5128254"/>
              <a:ext cx="4276188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23">
              <a:extLst>
                <a:ext uri="{FF2B5EF4-FFF2-40B4-BE49-F238E27FC236}">
                  <a16:creationId xmlns:a16="http://schemas.microsoft.com/office/drawing/2014/main" id="{41261F34-3DDC-BBF6-3B25-9CA34F9CFB0E}"/>
                </a:ext>
              </a:extLst>
            </p:cNvPr>
            <p:cNvCxnSpPr>
              <a:cxnSpLocks/>
            </p:cNvCxnSpPr>
            <p:nvPr/>
          </p:nvCxnSpPr>
          <p:spPr>
            <a:xfrm>
              <a:off x="9226450" y="5919352"/>
              <a:ext cx="4276188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23">
              <a:extLst>
                <a:ext uri="{FF2B5EF4-FFF2-40B4-BE49-F238E27FC236}">
                  <a16:creationId xmlns:a16="http://schemas.microsoft.com/office/drawing/2014/main" id="{376F7999-3610-65F9-0968-E0E32A82228D}"/>
                </a:ext>
              </a:extLst>
            </p:cNvPr>
            <p:cNvCxnSpPr>
              <a:cxnSpLocks/>
            </p:cNvCxnSpPr>
            <p:nvPr/>
          </p:nvCxnSpPr>
          <p:spPr>
            <a:xfrm>
              <a:off x="9226450" y="6833752"/>
              <a:ext cx="4276188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DD93E7E4-0AE4-08E0-92D0-85922ABA4A82}"/>
              </a:ext>
            </a:extLst>
          </p:cNvPr>
          <p:cNvGrpSpPr/>
          <p:nvPr/>
        </p:nvGrpSpPr>
        <p:grpSpPr>
          <a:xfrm>
            <a:off x="152400" y="176410"/>
            <a:ext cx="1523999" cy="774963"/>
            <a:chOff x="152401" y="819052"/>
            <a:chExt cx="3575702" cy="1924468"/>
          </a:xfrm>
        </p:grpSpPr>
        <p:sp>
          <p:nvSpPr>
            <p:cNvPr id="3" name="Freeform 37">
              <a:extLst>
                <a:ext uri="{FF2B5EF4-FFF2-40B4-BE49-F238E27FC236}">
                  <a16:creationId xmlns:a16="http://schemas.microsoft.com/office/drawing/2014/main" id="{03C86884-EC12-E2A1-72B3-A43C22D067C0}"/>
                </a:ext>
              </a:extLst>
            </p:cNvPr>
            <p:cNvSpPr/>
            <p:nvPr/>
          </p:nvSpPr>
          <p:spPr>
            <a:xfrm>
              <a:off x="2164630" y="819052"/>
              <a:ext cx="1563473" cy="1924468"/>
            </a:xfrm>
            <a:custGeom>
              <a:avLst/>
              <a:gdLst/>
              <a:ahLst/>
              <a:cxnLst/>
              <a:rect l="l" t="t" r="r" b="b"/>
              <a:pathLst>
                <a:path w="1485564" h="1797658">
                  <a:moveTo>
                    <a:pt x="0" y="0"/>
                  </a:moveTo>
                  <a:lnTo>
                    <a:pt x="1485565" y="0"/>
                  </a:lnTo>
                  <a:lnTo>
                    <a:pt x="1485565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Freeform 38">
              <a:extLst>
                <a:ext uri="{FF2B5EF4-FFF2-40B4-BE49-F238E27FC236}">
                  <a16:creationId xmlns:a16="http://schemas.microsoft.com/office/drawing/2014/main" id="{FAEA5CE0-D006-7C54-30E8-8B35AF0CDD60}"/>
                </a:ext>
              </a:extLst>
            </p:cNvPr>
            <p:cNvSpPr/>
            <p:nvPr/>
          </p:nvSpPr>
          <p:spPr>
            <a:xfrm>
              <a:off x="152401" y="819052"/>
              <a:ext cx="1891935" cy="1924468"/>
            </a:xfrm>
            <a:custGeom>
              <a:avLst/>
              <a:gdLst/>
              <a:ahLst/>
              <a:cxnLst/>
              <a:rect l="l" t="t" r="r" b="b"/>
              <a:pathLst>
                <a:path w="1797658" h="1797658">
                  <a:moveTo>
                    <a:pt x="0" y="0"/>
                  </a:moveTo>
                  <a:lnTo>
                    <a:pt x="1797657" y="0"/>
                  </a:lnTo>
                  <a:lnTo>
                    <a:pt x="1797657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90F1E110-CA09-69C2-CE35-3B6D63C9CE44}"/>
              </a:ext>
            </a:extLst>
          </p:cNvPr>
          <p:cNvGrpSpPr/>
          <p:nvPr/>
        </p:nvGrpSpPr>
        <p:grpSpPr>
          <a:xfrm>
            <a:off x="16350119" y="0"/>
            <a:ext cx="1937881" cy="952500"/>
            <a:chOff x="13784597" y="0"/>
            <a:chExt cx="4503403" cy="2247430"/>
          </a:xfrm>
        </p:grpSpPr>
        <p:sp>
          <p:nvSpPr>
            <p:cNvPr id="8" name="Freeform 36">
              <a:extLst>
                <a:ext uri="{FF2B5EF4-FFF2-40B4-BE49-F238E27FC236}">
                  <a16:creationId xmlns:a16="http://schemas.microsoft.com/office/drawing/2014/main" id="{F2C2567B-A4B1-38E3-A3D4-56AB3F7348B0}"/>
                </a:ext>
              </a:extLst>
            </p:cNvPr>
            <p:cNvSpPr/>
            <p:nvPr/>
          </p:nvSpPr>
          <p:spPr>
            <a:xfrm>
              <a:off x="13784597" y="320303"/>
              <a:ext cx="1434643" cy="1924468"/>
            </a:xfrm>
            <a:custGeom>
              <a:avLst/>
              <a:gdLst/>
              <a:ahLst/>
              <a:cxnLst/>
              <a:rect l="l" t="t" r="r" b="b"/>
              <a:pathLst>
                <a:path w="1363153" h="1797658">
                  <a:moveTo>
                    <a:pt x="0" y="0"/>
                  </a:moveTo>
                  <a:lnTo>
                    <a:pt x="1363153" y="0"/>
                  </a:lnTo>
                  <a:lnTo>
                    <a:pt x="1363153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D69801F7-35EA-5A44-0AAF-06172C9BF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717" y="0"/>
              <a:ext cx="2819283" cy="2247430"/>
            </a:xfrm>
            <a:prstGeom prst="rect">
              <a:avLst/>
            </a:prstGeom>
          </p:spPr>
        </p:pic>
      </p:grpSp>
      <p:sp>
        <p:nvSpPr>
          <p:cNvPr id="10" name="Rectangle 3">
            <a:extLst>
              <a:ext uri="{FF2B5EF4-FFF2-40B4-BE49-F238E27FC236}">
                <a16:creationId xmlns:a16="http://schemas.microsoft.com/office/drawing/2014/main" id="{27B57C56-0D03-BB84-671D-0B51F3A42DEF}"/>
              </a:ext>
            </a:extLst>
          </p:cNvPr>
          <p:cNvSpPr/>
          <p:nvPr/>
        </p:nvSpPr>
        <p:spPr>
          <a:xfrm>
            <a:off x="-1" y="0"/>
            <a:ext cx="18288001" cy="11754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84417658-BF4D-479E-73B1-C39DFB0E2A91}"/>
              </a:ext>
            </a:extLst>
          </p:cNvPr>
          <p:cNvSpPr/>
          <p:nvPr/>
        </p:nvSpPr>
        <p:spPr>
          <a:xfrm>
            <a:off x="10328015" y="75386"/>
            <a:ext cx="7637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3600" b="1" dirty="0">
                <a:solidFill>
                  <a:sysClr val="windowText" lastClr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รายงานความก้าวหน้าการดำเนินงานโครงการ รอบ 6 เดือน</a:t>
            </a:r>
          </a:p>
          <a:p>
            <a:pPr algn="r"/>
            <a:r>
              <a:rPr lang="th-TH" sz="3600" b="1" dirty="0">
                <a:solidFill>
                  <a:sysClr val="windowText" lastClr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โดย มหาวิทยาลัยราชภัฏลำปาง</a:t>
            </a:r>
          </a:p>
        </p:txBody>
      </p: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1C8A3839-7A08-6022-66E0-944E394174EA}"/>
              </a:ext>
            </a:extLst>
          </p:cNvPr>
          <p:cNvGrpSpPr/>
          <p:nvPr/>
        </p:nvGrpSpPr>
        <p:grpSpPr>
          <a:xfrm>
            <a:off x="259841" y="198178"/>
            <a:ext cx="1523999" cy="774963"/>
            <a:chOff x="152401" y="819052"/>
            <a:chExt cx="3575702" cy="1924468"/>
          </a:xfrm>
        </p:grpSpPr>
        <p:sp>
          <p:nvSpPr>
            <p:cNvPr id="13" name="Freeform 37">
              <a:extLst>
                <a:ext uri="{FF2B5EF4-FFF2-40B4-BE49-F238E27FC236}">
                  <a16:creationId xmlns:a16="http://schemas.microsoft.com/office/drawing/2014/main" id="{88305778-CA6C-9DAB-C449-B7E2565BAADF}"/>
                </a:ext>
              </a:extLst>
            </p:cNvPr>
            <p:cNvSpPr/>
            <p:nvPr/>
          </p:nvSpPr>
          <p:spPr>
            <a:xfrm>
              <a:off x="2164630" y="819052"/>
              <a:ext cx="1563473" cy="1924468"/>
            </a:xfrm>
            <a:custGeom>
              <a:avLst/>
              <a:gdLst/>
              <a:ahLst/>
              <a:cxnLst/>
              <a:rect l="l" t="t" r="r" b="b"/>
              <a:pathLst>
                <a:path w="1485564" h="1797658">
                  <a:moveTo>
                    <a:pt x="0" y="0"/>
                  </a:moveTo>
                  <a:lnTo>
                    <a:pt x="1485565" y="0"/>
                  </a:lnTo>
                  <a:lnTo>
                    <a:pt x="1485565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Freeform 38">
              <a:extLst>
                <a:ext uri="{FF2B5EF4-FFF2-40B4-BE49-F238E27FC236}">
                  <a16:creationId xmlns:a16="http://schemas.microsoft.com/office/drawing/2014/main" id="{5FDB6779-24A8-830A-B5DF-F8C741AED433}"/>
                </a:ext>
              </a:extLst>
            </p:cNvPr>
            <p:cNvSpPr/>
            <p:nvPr/>
          </p:nvSpPr>
          <p:spPr>
            <a:xfrm>
              <a:off x="152401" y="819052"/>
              <a:ext cx="1891935" cy="1924468"/>
            </a:xfrm>
            <a:custGeom>
              <a:avLst/>
              <a:gdLst/>
              <a:ahLst/>
              <a:cxnLst/>
              <a:rect l="l" t="t" r="r" b="b"/>
              <a:pathLst>
                <a:path w="1797658" h="1797658">
                  <a:moveTo>
                    <a:pt x="0" y="0"/>
                  </a:moveTo>
                  <a:lnTo>
                    <a:pt x="1797657" y="0"/>
                  </a:lnTo>
                  <a:lnTo>
                    <a:pt x="1797657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97FC222D-74E4-59D9-1FFA-6536967243FB}"/>
              </a:ext>
            </a:extLst>
          </p:cNvPr>
          <p:cNvGrpSpPr/>
          <p:nvPr/>
        </p:nvGrpSpPr>
        <p:grpSpPr>
          <a:xfrm>
            <a:off x="2068570" y="44856"/>
            <a:ext cx="1937881" cy="952500"/>
            <a:chOff x="13784597" y="0"/>
            <a:chExt cx="4503403" cy="2247430"/>
          </a:xfrm>
        </p:grpSpPr>
        <p:sp>
          <p:nvSpPr>
            <p:cNvPr id="17" name="Freeform 36">
              <a:extLst>
                <a:ext uri="{FF2B5EF4-FFF2-40B4-BE49-F238E27FC236}">
                  <a16:creationId xmlns:a16="http://schemas.microsoft.com/office/drawing/2014/main" id="{504CA6C3-26B6-87C7-A7EC-FEFFE60F9024}"/>
                </a:ext>
              </a:extLst>
            </p:cNvPr>
            <p:cNvSpPr/>
            <p:nvPr/>
          </p:nvSpPr>
          <p:spPr>
            <a:xfrm>
              <a:off x="13784597" y="320303"/>
              <a:ext cx="1434643" cy="1924468"/>
            </a:xfrm>
            <a:custGeom>
              <a:avLst/>
              <a:gdLst/>
              <a:ahLst/>
              <a:cxnLst/>
              <a:rect l="l" t="t" r="r" b="b"/>
              <a:pathLst>
                <a:path w="1363153" h="1797658">
                  <a:moveTo>
                    <a:pt x="0" y="0"/>
                  </a:moveTo>
                  <a:lnTo>
                    <a:pt x="1363153" y="0"/>
                  </a:lnTo>
                  <a:lnTo>
                    <a:pt x="1363153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pic>
          <p:nvPicPr>
            <p:cNvPr id="18" name="รูปภาพ 17">
              <a:extLst>
                <a:ext uri="{FF2B5EF4-FFF2-40B4-BE49-F238E27FC236}">
                  <a16:creationId xmlns:a16="http://schemas.microsoft.com/office/drawing/2014/main" id="{3FEA758D-EF19-5819-00FB-644748BA1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717" y="0"/>
              <a:ext cx="2819283" cy="2247430"/>
            </a:xfrm>
            <a:prstGeom prst="rect">
              <a:avLst/>
            </a:prstGeom>
          </p:spPr>
        </p:pic>
      </p:grpSp>
      <p:grpSp>
        <p:nvGrpSpPr>
          <p:cNvPr id="19" name="กลุ่ม 18">
            <a:extLst>
              <a:ext uri="{FF2B5EF4-FFF2-40B4-BE49-F238E27FC236}">
                <a16:creationId xmlns:a16="http://schemas.microsoft.com/office/drawing/2014/main" id="{01F1297B-2BB4-4D27-087B-A206930069E3}"/>
              </a:ext>
            </a:extLst>
          </p:cNvPr>
          <p:cNvGrpSpPr/>
          <p:nvPr/>
        </p:nvGrpSpPr>
        <p:grpSpPr>
          <a:xfrm>
            <a:off x="-1342907" y="10036354"/>
            <a:ext cx="20973813" cy="734301"/>
            <a:chOff x="-1342907" y="10036354"/>
            <a:chExt cx="20973813" cy="734301"/>
          </a:xfrm>
        </p:grpSpPr>
        <p:grpSp>
          <p:nvGrpSpPr>
            <p:cNvPr id="26" name="Group 29">
              <a:extLst>
                <a:ext uri="{FF2B5EF4-FFF2-40B4-BE49-F238E27FC236}">
                  <a16:creationId xmlns:a16="http://schemas.microsoft.com/office/drawing/2014/main" id="{B60A0EDE-BB11-C852-B61B-8859BB274EEB}"/>
                </a:ext>
              </a:extLst>
            </p:cNvPr>
            <p:cNvGrpSpPr/>
            <p:nvPr/>
          </p:nvGrpSpPr>
          <p:grpSpPr>
            <a:xfrm>
              <a:off x="-1342907" y="10036354"/>
              <a:ext cx="20973813" cy="734301"/>
              <a:chOff x="0" y="0"/>
              <a:chExt cx="11607985" cy="406400"/>
            </a:xfrm>
          </p:grpSpPr>
          <p:sp>
            <p:nvSpPr>
              <p:cNvPr id="33" name="Freeform 30">
                <a:extLst>
                  <a:ext uri="{FF2B5EF4-FFF2-40B4-BE49-F238E27FC236}">
                    <a16:creationId xmlns:a16="http://schemas.microsoft.com/office/drawing/2014/main" id="{4150C687-8E73-432B-B06F-669E2F2D74A6}"/>
                  </a:ext>
                </a:extLst>
              </p:cNvPr>
              <p:cNvSpPr/>
              <p:nvPr/>
            </p:nvSpPr>
            <p:spPr>
              <a:xfrm>
                <a:off x="0" y="0"/>
                <a:ext cx="11607985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1607985" h="406400">
                    <a:moveTo>
                      <a:pt x="11404785" y="0"/>
                    </a:moveTo>
                    <a:cubicBezTo>
                      <a:pt x="11517009" y="0"/>
                      <a:pt x="11607985" y="90976"/>
                      <a:pt x="11607985" y="203200"/>
                    </a:cubicBezTo>
                    <a:cubicBezTo>
                      <a:pt x="11607985" y="315424"/>
                      <a:pt x="11517009" y="406400"/>
                      <a:pt x="11404785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2F60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4" name="TextBox 31">
                <a:extLst>
                  <a:ext uri="{FF2B5EF4-FFF2-40B4-BE49-F238E27FC236}">
                    <a16:creationId xmlns:a16="http://schemas.microsoft.com/office/drawing/2014/main" id="{DC91E9B6-BCF4-C54B-4C35-11A1DB6DF7B8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463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7" name="Group 32">
              <a:extLst>
                <a:ext uri="{FF2B5EF4-FFF2-40B4-BE49-F238E27FC236}">
                  <a16:creationId xmlns:a16="http://schemas.microsoft.com/office/drawing/2014/main" id="{178E7918-3D83-3171-9217-193B2FD2E238}"/>
                </a:ext>
              </a:extLst>
            </p:cNvPr>
            <p:cNvGrpSpPr/>
            <p:nvPr/>
          </p:nvGrpSpPr>
          <p:grpSpPr>
            <a:xfrm>
              <a:off x="1937882" y="10036354"/>
              <a:ext cx="14412237" cy="734301"/>
              <a:chOff x="0" y="0"/>
              <a:chExt cx="7976472" cy="406400"/>
            </a:xfrm>
          </p:grpSpPr>
          <p:sp>
            <p:nvSpPr>
              <p:cNvPr id="31" name="Freeform 33">
                <a:extLst>
                  <a:ext uri="{FF2B5EF4-FFF2-40B4-BE49-F238E27FC236}">
                    <a16:creationId xmlns:a16="http://schemas.microsoft.com/office/drawing/2014/main" id="{509F42E8-63B0-F38F-B64A-81FC66685CDF}"/>
                  </a:ext>
                </a:extLst>
              </p:cNvPr>
              <p:cNvSpPr/>
              <p:nvPr/>
            </p:nvSpPr>
            <p:spPr>
              <a:xfrm>
                <a:off x="0" y="0"/>
                <a:ext cx="7976472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7976472" h="406400">
                    <a:moveTo>
                      <a:pt x="7773272" y="0"/>
                    </a:moveTo>
                    <a:cubicBezTo>
                      <a:pt x="7885496" y="0"/>
                      <a:pt x="7976472" y="90976"/>
                      <a:pt x="7976472" y="203200"/>
                    </a:cubicBezTo>
                    <a:cubicBezTo>
                      <a:pt x="7976472" y="315424"/>
                      <a:pt x="7885496" y="406400"/>
                      <a:pt x="777327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296BD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2" name="TextBox 34">
                <a:extLst>
                  <a:ext uri="{FF2B5EF4-FFF2-40B4-BE49-F238E27FC236}">
                    <a16:creationId xmlns:a16="http://schemas.microsoft.com/office/drawing/2014/main" id="{8DEA83A5-EF2B-2557-1A99-0C3345B0390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463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8" name="Group 35">
              <a:extLst>
                <a:ext uri="{FF2B5EF4-FFF2-40B4-BE49-F238E27FC236}">
                  <a16:creationId xmlns:a16="http://schemas.microsoft.com/office/drawing/2014/main" id="{41920F6E-AC12-ACDE-6A99-3518910A650F}"/>
                </a:ext>
              </a:extLst>
            </p:cNvPr>
            <p:cNvGrpSpPr/>
            <p:nvPr/>
          </p:nvGrpSpPr>
          <p:grpSpPr>
            <a:xfrm>
              <a:off x="4366787" y="10036354"/>
              <a:ext cx="9554425" cy="734301"/>
              <a:chOff x="0" y="0"/>
              <a:chExt cx="5287909" cy="406400"/>
            </a:xfrm>
          </p:grpSpPr>
          <p:sp>
            <p:nvSpPr>
              <p:cNvPr id="29" name="Freeform 36">
                <a:extLst>
                  <a:ext uri="{FF2B5EF4-FFF2-40B4-BE49-F238E27FC236}">
                    <a16:creationId xmlns:a16="http://schemas.microsoft.com/office/drawing/2014/main" id="{536531E0-5B9A-5B68-0043-3DFAFA776356}"/>
                  </a:ext>
                </a:extLst>
              </p:cNvPr>
              <p:cNvSpPr/>
              <p:nvPr/>
            </p:nvSpPr>
            <p:spPr>
              <a:xfrm>
                <a:off x="0" y="0"/>
                <a:ext cx="5287909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5287909" h="406400">
                    <a:moveTo>
                      <a:pt x="5084709" y="0"/>
                    </a:moveTo>
                    <a:cubicBezTo>
                      <a:pt x="5196934" y="0"/>
                      <a:pt x="5287909" y="90976"/>
                      <a:pt x="5287909" y="203200"/>
                    </a:cubicBezTo>
                    <a:cubicBezTo>
                      <a:pt x="5287909" y="315424"/>
                      <a:pt x="5196934" y="406400"/>
                      <a:pt x="5084709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BC00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0" name="TextBox 37">
                <a:extLst>
                  <a:ext uri="{FF2B5EF4-FFF2-40B4-BE49-F238E27FC236}">
                    <a16:creationId xmlns:a16="http://schemas.microsoft.com/office/drawing/2014/main" id="{D17DB52C-E5F8-B204-E4D1-5A9B6746712A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463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cxnSp>
        <p:nvCxnSpPr>
          <p:cNvPr id="4" name="Straight Arrow Connector 10">
            <a:extLst>
              <a:ext uri="{FF2B5EF4-FFF2-40B4-BE49-F238E27FC236}">
                <a16:creationId xmlns:a16="http://schemas.microsoft.com/office/drawing/2014/main" id="{A8785520-4CF6-1418-F14E-7FCE39FD672E}"/>
              </a:ext>
            </a:extLst>
          </p:cNvPr>
          <p:cNvCxnSpPr>
            <a:cxnSpLocks/>
          </p:cNvCxnSpPr>
          <p:nvPr/>
        </p:nvCxnSpPr>
        <p:spPr>
          <a:xfrm>
            <a:off x="9211212" y="5143500"/>
            <a:ext cx="8682996" cy="0"/>
          </a:xfrm>
          <a:prstGeom prst="straightConnector1">
            <a:avLst/>
          </a:prstGeom>
          <a:ln w="57150">
            <a:prstDash val="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10">
            <a:extLst>
              <a:ext uri="{FF2B5EF4-FFF2-40B4-BE49-F238E27FC236}">
                <a16:creationId xmlns:a16="http://schemas.microsoft.com/office/drawing/2014/main" id="{BDDB4BB1-CE20-F6AB-BB68-ECC23FA17F83}"/>
              </a:ext>
            </a:extLst>
          </p:cNvPr>
          <p:cNvCxnSpPr>
            <a:cxnSpLocks/>
          </p:cNvCxnSpPr>
          <p:nvPr/>
        </p:nvCxnSpPr>
        <p:spPr>
          <a:xfrm>
            <a:off x="9211212" y="5905500"/>
            <a:ext cx="8682996" cy="0"/>
          </a:xfrm>
          <a:prstGeom prst="straightConnector1">
            <a:avLst/>
          </a:prstGeom>
          <a:ln w="57150">
            <a:prstDash val="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10">
            <a:extLst>
              <a:ext uri="{FF2B5EF4-FFF2-40B4-BE49-F238E27FC236}">
                <a16:creationId xmlns:a16="http://schemas.microsoft.com/office/drawing/2014/main" id="{3B49C292-6FC3-C66A-D9BF-69F185AFF8A9}"/>
              </a:ext>
            </a:extLst>
          </p:cNvPr>
          <p:cNvCxnSpPr>
            <a:cxnSpLocks/>
          </p:cNvCxnSpPr>
          <p:nvPr/>
        </p:nvCxnSpPr>
        <p:spPr>
          <a:xfrm>
            <a:off x="9211212" y="6896100"/>
            <a:ext cx="8682996" cy="0"/>
          </a:xfrm>
          <a:prstGeom prst="straightConnector1">
            <a:avLst/>
          </a:prstGeom>
          <a:ln w="57150">
            <a:prstDash val="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120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DD8FCDE-8ED5-69AA-C12A-B3999D9C25AC}"/>
              </a:ext>
            </a:extLst>
          </p:cNvPr>
          <p:cNvSpPr txBox="1"/>
          <p:nvPr/>
        </p:nvSpPr>
        <p:spPr>
          <a:xfrm>
            <a:off x="381000" y="8743106"/>
            <a:ext cx="102652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หลักการและเหตุผล (วิเคราะห์สถานการณ์ปัจจุบัน ศักยภาพสถาบัน/บริบทพื้นที่ ความต้องการด้านกำลังคนและการพัฒนา </a:t>
            </a:r>
            <a:r>
              <a:rPr lang="en-US" sz="36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Creative Economy </a:t>
            </a:r>
            <a:r>
              <a:rPr lang="th-TH" sz="36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ในพื้นที่)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5684A417-92C7-327F-027E-B0989EE9CFDD}"/>
              </a:ext>
            </a:extLst>
          </p:cNvPr>
          <p:cNvSpPr txBox="1"/>
          <p:nvPr/>
        </p:nvSpPr>
        <p:spPr>
          <a:xfrm>
            <a:off x="11251717" y="8837593"/>
            <a:ext cx="6711621" cy="95410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มหาวิทยาลัยราชภัฏลำปางมีเป้าหมายในการพลิกโฉมมหาวิทยาลัย พ.ศ.2566-2570 คือการพัฒนาชุมชนท้องถิ่นให้ยั่งยืน</a:t>
            </a:r>
            <a:endParaRPr lang="th-TH" sz="2800" b="1" dirty="0"/>
          </a:p>
        </p:txBody>
      </p: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22783398-5816-B03A-ACED-88C23C2CC482}"/>
              </a:ext>
            </a:extLst>
          </p:cNvPr>
          <p:cNvGrpSpPr/>
          <p:nvPr/>
        </p:nvGrpSpPr>
        <p:grpSpPr>
          <a:xfrm>
            <a:off x="239649" y="4991100"/>
            <a:ext cx="17743551" cy="3659088"/>
            <a:chOff x="836545" y="1817820"/>
            <a:chExt cx="10518715" cy="2817124"/>
          </a:xfrm>
        </p:grpSpPr>
        <p:grpSp>
          <p:nvGrpSpPr>
            <p:cNvPr id="17" name="Group 695">
              <a:extLst>
                <a:ext uri="{FF2B5EF4-FFF2-40B4-BE49-F238E27FC236}">
                  <a16:creationId xmlns:a16="http://schemas.microsoft.com/office/drawing/2014/main" id="{E3D58F4D-589F-403A-CB9B-8141748774DD}"/>
                </a:ext>
              </a:extLst>
            </p:cNvPr>
            <p:cNvGrpSpPr/>
            <p:nvPr/>
          </p:nvGrpSpPr>
          <p:grpSpPr>
            <a:xfrm>
              <a:off x="836545" y="1817820"/>
              <a:ext cx="1939332" cy="2817124"/>
              <a:chOff x="926977" y="1590689"/>
              <a:chExt cx="1939332" cy="2817124"/>
            </a:xfrm>
            <a:solidFill>
              <a:schemeClr val="accent6"/>
            </a:solidFill>
          </p:grpSpPr>
          <p:sp>
            <p:nvSpPr>
              <p:cNvPr id="35" name="Rectangle: Rounded Corners 696">
                <a:extLst>
                  <a:ext uri="{FF2B5EF4-FFF2-40B4-BE49-F238E27FC236}">
                    <a16:creationId xmlns:a16="http://schemas.microsoft.com/office/drawing/2014/main" id="{8995C9E3-F183-0760-507E-6278AE6D06A7}"/>
                  </a:ext>
                </a:extLst>
              </p:cNvPr>
              <p:cNvSpPr/>
              <p:nvPr/>
            </p:nvSpPr>
            <p:spPr>
              <a:xfrm>
                <a:off x="926977" y="1590689"/>
                <a:ext cx="1939332" cy="2527140"/>
              </a:xfrm>
              <a:prstGeom prst="roundRect">
                <a:avLst>
                  <a:gd name="adj" fmla="val 889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Isosceles Triangle 697">
                <a:extLst>
                  <a:ext uri="{FF2B5EF4-FFF2-40B4-BE49-F238E27FC236}">
                    <a16:creationId xmlns:a16="http://schemas.microsoft.com/office/drawing/2014/main" id="{62039091-7ABF-ABF2-779A-1B7ACB62FD46}"/>
                  </a:ext>
                </a:extLst>
              </p:cNvPr>
              <p:cNvSpPr/>
              <p:nvPr/>
            </p:nvSpPr>
            <p:spPr>
              <a:xfrm rot="10800000">
                <a:off x="1715974" y="4096314"/>
                <a:ext cx="361339" cy="311499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698">
              <a:extLst>
                <a:ext uri="{FF2B5EF4-FFF2-40B4-BE49-F238E27FC236}">
                  <a16:creationId xmlns:a16="http://schemas.microsoft.com/office/drawing/2014/main" id="{45CFD32E-EFE6-F05E-BDB1-34FA854E9E47}"/>
                </a:ext>
              </a:extLst>
            </p:cNvPr>
            <p:cNvGrpSpPr/>
            <p:nvPr/>
          </p:nvGrpSpPr>
          <p:grpSpPr>
            <a:xfrm>
              <a:off x="2981391" y="1817820"/>
              <a:ext cx="1939332" cy="2817124"/>
              <a:chOff x="926977" y="1590689"/>
              <a:chExt cx="1939332" cy="2817124"/>
            </a:xfrm>
            <a:solidFill>
              <a:schemeClr val="accent1"/>
            </a:solidFill>
          </p:grpSpPr>
          <p:sp>
            <p:nvSpPr>
              <p:cNvPr id="33" name="Rectangle: Rounded Corners 699">
                <a:extLst>
                  <a:ext uri="{FF2B5EF4-FFF2-40B4-BE49-F238E27FC236}">
                    <a16:creationId xmlns:a16="http://schemas.microsoft.com/office/drawing/2014/main" id="{18449BBE-01D7-CDEF-9E18-626D6AC67E5A}"/>
                  </a:ext>
                </a:extLst>
              </p:cNvPr>
              <p:cNvSpPr/>
              <p:nvPr/>
            </p:nvSpPr>
            <p:spPr>
              <a:xfrm>
                <a:off x="926977" y="1590689"/>
                <a:ext cx="1939332" cy="2527140"/>
              </a:xfrm>
              <a:prstGeom prst="roundRect">
                <a:avLst>
                  <a:gd name="adj" fmla="val 889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Isosceles Triangle 700">
                <a:extLst>
                  <a:ext uri="{FF2B5EF4-FFF2-40B4-BE49-F238E27FC236}">
                    <a16:creationId xmlns:a16="http://schemas.microsoft.com/office/drawing/2014/main" id="{18ACAD11-C312-0ADB-B3EB-DEE0B29E160C}"/>
                  </a:ext>
                </a:extLst>
              </p:cNvPr>
              <p:cNvSpPr/>
              <p:nvPr/>
            </p:nvSpPr>
            <p:spPr>
              <a:xfrm rot="10800000">
                <a:off x="1715974" y="4096314"/>
                <a:ext cx="361339" cy="311499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701">
              <a:extLst>
                <a:ext uri="{FF2B5EF4-FFF2-40B4-BE49-F238E27FC236}">
                  <a16:creationId xmlns:a16="http://schemas.microsoft.com/office/drawing/2014/main" id="{26AAC729-AAE4-0D43-AE16-0DE338596B1A}"/>
                </a:ext>
              </a:extLst>
            </p:cNvPr>
            <p:cNvGrpSpPr/>
            <p:nvPr/>
          </p:nvGrpSpPr>
          <p:grpSpPr>
            <a:xfrm>
              <a:off x="5126237" y="1817820"/>
              <a:ext cx="1939332" cy="2817124"/>
              <a:chOff x="926977" y="1590689"/>
              <a:chExt cx="1939332" cy="2817124"/>
            </a:xfrm>
            <a:solidFill>
              <a:schemeClr val="accent2"/>
            </a:solidFill>
          </p:grpSpPr>
          <p:sp>
            <p:nvSpPr>
              <p:cNvPr id="31" name="Rectangle: Rounded Corners 702">
                <a:extLst>
                  <a:ext uri="{FF2B5EF4-FFF2-40B4-BE49-F238E27FC236}">
                    <a16:creationId xmlns:a16="http://schemas.microsoft.com/office/drawing/2014/main" id="{01BBDA97-A39B-918B-87B6-1083FEBEF6E2}"/>
                  </a:ext>
                </a:extLst>
              </p:cNvPr>
              <p:cNvSpPr/>
              <p:nvPr/>
            </p:nvSpPr>
            <p:spPr>
              <a:xfrm>
                <a:off x="926977" y="1590689"/>
                <a:ext cx="1939332" cy="2527140"/>
              </a:xfrm>
              <a:prstGeom prst="roundRect">
                <a:avLst>
                  <a:gd name="adj" fmla="val 889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Isosceles Triangle 703">
                <a:extLst>
                  <a:ext uri="{FF2B5EF4-FFF2-40B4-BE49-F238E27FC236}">
                    <a16:creationId xmlns:a16="http://schemas.microsoft.com/office/drawing/2014/main" id="{DD96E634-8ADE-0B7A-8929-C0466971C79D}"/>
                  </a:ext>
                </a:extLst>
              </p:cNvPr>
              <p:cNvSpPr/>
              <p:nvPr/>
            </p:nvSpPr>
            <p:spPr>
              <a:xfrm rot="10800000">
                <a:off x="1715974" y="4096314"/>
                <a:ext cx="361339" cy="311499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704">
              <a:extLst>
                <a:ext uri="{FF2B5EF4-FFF2-40B4-BE49-F238E27FC236}">
                  <a16:creationId xmlns:a16="http://schemas.microsoft.com/office/drawing/2014/main" id="{D15455AD-4EB1-C4B0-A8C3-DE2CD2B50812}"/>
                </a:ext>
              </a:extLst>
            </p:cNvPr>
            <p:cNvGrpSpPr/>
            <p:nvPr/>
          </p:nvGrpSpPr>
          <p:grpSpPr>
            <a:xfrm>
              <a:off x="7271083" y="1817820"/>
              <a:ext cx="1939332" cy="2817124"/>
              <a:chOff x="926977" y="1590689"/>
              <a:chExt cx="1939332" cy="2817124"/>
            </a:xfrm>
            <a:solidFill>
              <a:schemeClr val="accent3"/>
            </a:solidFill>
          </p:grpSpPr>
          <p:sp>
            <p:nvSpPr>
              <p:cNvPr id="29" name="Rectangle: Rounded Corners 705">
                <a:extLst>
                  <a:ext uri="{FF2B5EF4-FFF2-40B4-BE49-F238E27FC236}">
                    <a16:creationId xmlns:a16="http://schemas.microsoft.com/office/drawing/2014/main" id="{7DBCFC9B-2D73-D257-2791-E525E9CC9260}"/>
                  </a:ext>
                </a:extLst>
              </p:cNvPr>
              <p:cNvSpPr/>
              <p:nvPr/>
            </p:nvSpPr>
            <p:spPr>
              <a:xfrm>
                <a:off x="926977" y="1590689"/>
                <a:ext cx="1939332" cy="2527140"/>
              </a:xfrm>
              <a:prstGeom prst="roundRect">
                <a:avLst>
                  <a:gd name="adj" fmla="val 889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Isosceles Triangle 706">
                <a:extLst>
                  <a:ext uri="{FF2B5EF4-FFF2-40B4-BE49-F238E27FC236}">
                    <a16:creationId xmlns:a16="http://schemas.microsoft.com/office/drawing/2014/main" id="{CD2781D2-3D4E-D3EC-0501-5F3A03CC0B27}"/>
                  </a:ext>
                </a:extLst>
              </p:cNvPr>
              <p:cNvSpPr/>
              <p:nvPr/>
            </p:nvSpPr>
            <p:spPr>
              <a:xfrm rot="10800000">
                <a:off x="1715974" y="4096314"/>
                <a:ext cx="361339" cy="311499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707">
              <a:extLst>
                <a:ext uri="{FF2B5EF4-FFF2-40B4-BE49-F238E27FC236}">
                  <a16:creationId xmlns:a16="http://schemas.microsoft.com/office/drawing/2014/main" id="{ADDB4045-7258-987A-1AC7-21C99721EBE6}"/>
                </a:ext>
              </a:extLst>
            </p:cNvPr>
            <p:cNvGrpSpPr/>
            <p:nvPr/>
          </p:nvGrpSpPr>
          <p:grpSpPr>
            <a:xfrm>
              <a:off x="9415928" y="1817820"/>
              <a:ext cx="1939332" cy="2817124"/>
              <a:chOff x="926977" y="1590689"/>
              <a:chExt cx="1939332" cy="2817124"/>
            </a:xfrm>
            <a:solidFill>
              <a:schemeClr val="accent4"/>
            </a:solidFill>
          </p:grpSpPr>
          <p:sp>
            <p:nvSpPr>
              <p:cNvPr id="27" name="Rectangle: Rounded Corners 708">
                <a:extLst>
                  <a:ext uri="{FF2B5EF4-FFF2-40B4-BE49-F238E27FC236}">
                    <a16:creationId xmlns:a16="http://schemas.microsoft.com/office/drawing/2014/main" id="{86386E3F-70F9-82D7-FE55-745E775BAF5B}"/>
                  </a:ext>
                </a:extLst>
              </p:cNvPr>
              <p:cNvSpPr/>
              <p:nvPr/>
            </p:nvSpPr>
            <p:spPr>
              <a:xfrm>
                <a:off x="926977" y="1590689"/>
                <a:ext cx="1939332" cy="2527140"/>
              </a:xfrm>
              <a:prstGeom prst="roundRect">
                <a:avLst>
                  <a:gd name="adj" fmla="val 889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Isosceles Triangle 709">
                <a:extLst>
                  <a:ext uri="{FF2B5EF4-FFF2-40B4-BE49-F238E27FC236}">
                    <a16:creationId xmlns:a16="http://schemas.microsoft.com/office/drawing/2014/main" id="{C8E58190-95FD-3208-212F-1033422ACF8C}"/>
                  </a:ext>
                </a:extLst>
              </p:cNvPr>
              <p:cNvSpPr/>
              <p:nvPr/>
            </p:nvSpPr>
            <p:spPr>
              <a:xfrm rot="10800000">
                <a:off x="1715974" y="4096314"/>
                <a:ext cx="361339" cy="311499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711">
              <a:extLst>
                <a:ext uri="{FF2B5EF4-FFF2-40B4-BE49-F238E27FC236}">
                  <a16:creationId xmlns:a16="http://schemas.microsoft.com/office/drawing/2014/main" id="{AC23BD46-7AD0-9BE1-1D72-3854C7CAACA8}"/>
                </a:ext>
              </a:extLst>
            </p:cNvPr>
            <p:cNvSpPr txBox="1"/>
            <p:nvPr/>
          </p:nvSpPr>
          <p:spPr>
            <a:xfrm>
              <a:off x="889610" y="1971985"/>
              <a:ext cx="1823322" cy="2103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28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H SarabunPSK" panose="020B0500040200020003" pitchFamily="34" charset="-34"/>
                </a:rPr>
                <a:t>พัฒนาชุมชนระดับท้องถิ่น และสร้างศักยภาพให้กับสถานศึกษา องค์กรในชุมชนและประชาชนให้มีความเข้มแข็งในการพัฒนาการศึกษา เศรษฐกิจและสังคมในชุมชน </a:t>
              </a:r>
              <a:endParaRPr lang="th-TH" sz="2800" dirty="0"/>
            </a:p>
          </p:txBody>
        </p:sp>
        <p:sp>
          <p:nvSpPr>
            <p:cNvPr id="23" name="TextBox 714">
              <a:extLst>
                <a:ext uri="{FF2B5EF4-FFF2-40B4-BE49-F238E27FC236}">
                  <a16:creationId xmlns:a16="http://schemas.microsoft.com/office/drawing/2014/main" id="{7D248B74-CA15-6063-3779-9B65864CD098}"/>
                </a:ext>
              </a:extLst>
            </p:cNvPr>
            <p:cNvSpPr txBox="1"/>
            <p:nvPr/>
          </p:nvSpPr>
          <p:spPr>
            <a:xfrm>
              <a:off x="3034456" y="1971985"/>
              <a:ext cx="1823322" cy="2103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28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H SarabunPSK" panose="020B0500040200020003" pitchFamily="34" charset="-34"/>
                </a:rPr>
                <a:t>ผลิตบัณฑิตและเป็นแหล่งพัฒนาศักยภาพบุคลากรในพื้นที่ให้มีจิตสำนึกและความรู้ความสามารถเพื่อเป็นหลักในการขับเคลื่อน พัฒนา และเปลี่ยนแปลงในระดับพื้นที่</a:t>
              </a:r>
              <a:endParaRPr lang="th-TH" sz="2800" dirty="0"/>
            </a:p>
          </p:txBody>
        </p:sp>
        <p:sp>
          <p:nvSpPr>
            <p:cNvPr id="24" name="TextBox 717">
              <a:extLst>
                <a:ext uri="{FF2B5EF4-FFF2-40B4-BE49-F238E27FC236}">
                  <a16:creationId xmlns:a16="http://schemas.microsoft.com/office/drawing/2014/main" id="{94C9113D-0A5D-9D6D-FECA-E2A3D9BF1973}"/>
                </a:ext>
              </a:extLst>
            </p:cNvPr>
            <p:cNvSpPr txBox="1"/>
            <p:nvPr/>
          </p:nvSpPr>
          <p:spPr>
            <a:xfrm>
              <a:off x="5179302" y="1971985"/>
              <a:ext cx="1823322" cy="1777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36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H SarabunPSK" panose="020B0500040200020003" pitchFamily="34" charset="-34"/>
                </a:rPr>
                <a:t>ดำเนินการวิจัยและสร้างนวัตกรรมเพื่อนำความรู้ที่ได้ไปใช้ในการพัฒนาชุมชน</a:t>
              </a:r>
              <a:endParaRPr lang="th-TH" sz="3600" dirty="0"/>
            </a:p>
          </p:txBody>
        </p:sp>
        <p:sp>
          <p:nvSpPr>
            <p:cNvPr id="25" name="TextBox 720">
              <a:extLst>
                <a:ext uri="{FF2B5EF4-FFF2-40B4-BE49-F238E27FC236}">
                  <a16:creationId xmlns:a16="http://schemas.microsoft.com/office/drawing/2014/main" id="{10D7EE66-6BD0-E57C-BD21-D4EDEB9DD61F}"/>
                </a:ext>
              </a:extLst>
            </p:cNvPr>
            <p:cNvSpPr txBox="1"/>
            <p:nvPr/>
          </p:nvSpPr>
          <p:spPr>
            <a:xfrm>
              <a:off x="7324148" y="1971985"/>
              <a:ext cx="1823322" cy="2103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28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H SarabunPSK" panose="020B0500040200020003" pitchFamily="34" charset="-34"/>
                </a:rPr>
                <a:t>สืบสานและอนุรักษ์</a:t>
              </a:r>
              <a:r>
                <a:rPr lang="th-TH" sz="28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H SarabunPSK" panose="020B0500040200020003" pitchFamily="34" charset="-34"/>
                </a:rPr>
                <a:t>ศิลป</a:t>
              </a:r>
              <a:r>
                <a:rPr lang="th-TH" sz="28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H SarabunPSK" panose="020B0500040200020003" pitchFamily="34" charset="-34"/>
                </a:rPr>
                <a:t>วัฒนธรรมและภูมิปัญญาท้องถิ่น ประยุกต์และพัฒนา</a:t>
              </a:r>
              <a:r>
                <a:rPr lang="th-TH" sz="28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H SarabunPSK" panose="020B0500040200020003" pitchFamily="34" charset="-34"/>
                </a:rPr>
                <a:t>ศิลป</a:t>
              </a:r>
              <a:r>
                <a:rPr lang="th-TH" sz="28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H SarabunPSK" panose="020B0500040200020003" pitchFamily="34" charset="-34"/>
                </a:rPr>
                <a:t>วัฒนธรรมและภูมิปัญญาท้องถิ่นให้เข้ากับยุคสมัยเพื่อเพิ่มคุณค่าและมูลค่า</a:t>
              </a:r>
              <a:endParaRPr lang="th-TH" sz="2800" dirty="0"/>
            </a:p>
          </p:txBody>
        </p:sp>
        <p:sp>
          <p:nvSpPr>
            <p:cNvPr id="26" name="TextBox 723">
              <a:extLst>
                <a:ext uri="{FF2B5EF4-FFF2-40B4-BE49-F238E27FC236}">
                  <a16:creationId xmlns:a16="http://schemas.microsoft.com/office/drawing/2014/main" id="{6E845657-A3C6-638A-AB5E-35AC6BBA3C35}"/>
                </a:ext>
              </a:extLst>
            </p:cNvPr>
            <p:cNvSpPr txBox="1"/>
            <p:nvPr/>
          </p:nvSpPr>
          <p:spPr>
            <a:xfrm>
              <a:off x="9468993" y="1971985"/>
              <a:ext cx="1823322" cy="1587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32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H SarabunPSK" panose="020B0500040200020003" pitchFamily="34" charset="-34"/>
                </a:rPr>
                <a:t>ส่งเสริมการสืบทอดและพัฒนาความรู้จากผู้มีภูมิปัญญาด้าน</a:t>
              </a:r>
              <a:r>
                <a:rPr lang="th-TH" sz="32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H SarabunPSK" panose="020B0500040200020003" pitchFamily="34" charset="-34"/>
                </a:rPr>
                <a:t>ศิลป</a:t>
              </a:r>
              <a:r>
                <a:rPr lang="th-TH" sz="32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H SarabunPSK" panose="020B0500040200020003" pitchFamily="34" charset="-34"/>
                </a:rPr>
                <a:t>วัฒนธรรมและภูมิปัญญาท้องถิ่น</a:t>
              </a:r>
              <a:endParaRPr lang="th-TH" sz="3200" dirty="0"/>
            </a:p>
          </p:txBody>
        </p:sp>
      </p:grpSp>
      <p:grpSp>
        <p:nvGrpSpPr>
          <p:cNvPr id="38" name="กลุ่ม 37">
            <a:extLst>
              <a:ext uri="{FF2B5EF4-FFF2-40B4-BE49-F238E27FC236}">
                <a16:creationId xmlns:a16="http://schemas.microsoft.com/office/drawing/2014/main" id="{F47970C6-B417-C14A-3208-8A6A9252525D}"/>
              </a:ext>
            </a:extLst>
          </p:cNvPr>
          <p:cNvGrpSpPr/>
          <p:nvPr/>
        </p:nvGrpSpPr>
        <p:grpSpPr>
          <a:xfrm>
            <a:off x="152400" y="176410"/>
            <a:ext cx="1523999" cy="774963"/>
            <a:chOff x="152401" y="819052"/>
            <a:chExt cx="3575702" cy="1924468"/>
          </a:xfrm>
        </p:grpSpPr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B48524BA-5974-C0C0-82D3-0C308D2344F2}"/>
                </a:ext>
              </a:extLst>
            </p:cNvPr>
            <p:cNvSpPr/>
            <p:nvPr/>
          </p:nvSpPr>
          <p:spPr>
            <a:xfrm>
              <a:off x="2164630" y="819052"/>
              <a:ext cx="1563473" cy="1924468"/>
            </a:xfrm>
            <a:custGeom>
              <a:avLst/>
              <a:gdLst/>
              <a:ahLst/>
              <a:cxnLst/>
              <a:rect l="l" t="t" r="r" b="b"/>
              <a:pathLst>
                <a:path w="1485564" h="1797658">
                  <a:moveTo>
                    <a:pt x="0" y="0"/>
                  </a:moveTo>
                  <a:lnTo>
                    <a:pt x="1485565" y="0"/>
                  </a:lnTo>
                  <a:lnTo>
                    <a:pt x="1485565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025D4105-5DCF-E19E-D0F8-E11555FF05EC}"/>
                </a:ext>
              </a:extLst>
            </p:cNvPr>
            <p:cNvSpPr/>
            <p:nvPr/>
          </p:nvSpPr>
          <p:spPr>
            <a:xfrm>
              <a:off x="152401" y="819052"/>
              <a:ext cx="1891935" cy="1924468"/>
            </a:xfrm>
            <a:custGeom>
              <a:avLst/>
              <a:gdLst/>
              <a:ahLst/>
              <a:cxnLst/>
              <a:rect l="l" t="t" r="r" b="b"/>
              <a:pathLst>
                <a:path w="1797658" h="1797658">
                  <a:moveTo>
                    <a:pt x="0" y="0"/>
                  </a:moveTo>
                  <a:lnTo>
                    <a:pt x="1797657" y="0"/>
                  </a:lnTo>
                  <a:lnTo>
                    <a:pt x="1797657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BA33EF9A-8E7B-4E00-E6B4-429224879648}"/>
              </a:ext>
            </a:extLst>
          </p:cNvPr>
          <p:cNvGrpSpPr/>
          <p:nvPr/>
        </p:nvGrpSpPr>
        <p:grpSpPr>
          <a:xfrm>
            <a:off x="16350119" y="0"/>
            <a:ext cx="1937881" cy="952500"/>
            <a:chOff x="13784597" y="0"/>
            <a:chExt cx="4503403" cy="2247430"/>
          </a:xfrm>
        </p:grpSpPr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8E3DFFC0-AEB5-B094-C58D-8C8A663D8A4F}"/>
                </a:ext>
              </a:extLst>
            </p:cNvPr>
            <p:cNvSpPr/>
            <p:nvPr/>
          </p:nvSpPr>
          <p:spPr>
            <a:xfrm>
              <a:off x="13784597" y="320303"/>
              <a:ext cx="1434643" cy="1924468"/>
            </a:xfrm>
            <a:custGeom>
              <a:avLst/>
              <a:gdLst/>
              <a:ahLst/>
              <a:cxnLst/>
              <a:rect l="l" t="t" r="r" b="b"/>
              <a:pathLst>
                <a:path w="1363153" h="1797658">
                  <a:moveTo>
                    <a:pt x="0" y="0"/>
                  </a:moveTo>
                  <a:lnTo>
                    <a:pt x="1363153" y="0"/>
                  </a:lnTo>
                  <a:lnTo>
                    <a:pt x="1363153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pic>
          <p:nvPicPr>
            <p:cNvPr id="43" name="รูปภาพ 42">
              <a:extLst>
                <a:ext uri="{FF2B5EF4-FFF2-40B4-BE49-F238E27FC236}">
                  <a16:creationId xmlns:a16="http://schemas.microsoft.com/office/drawing/2014/main" id="{503F6C26-42A2-FAEE-8715-BF691A345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717" y="0"/>
              <a:ext cx="2819283" cy="2247430"/>
            </a:xfrm>
            <a:prstGeom prst="rect">
              <a:avLst/>
            </a:prstGeom>
          </p:spPr>
        </p:pic>
      </p:grpSp>
      <p:sp>
        <p:nvSpPr>
          <p:cNvPr id="44" name="สี่เหลี่ยมผืนผ้า: มุมมน 43">
            <a:extLst>
              <a:ext uri="{FF2B5EF4-FFF2-40B4-BE49-F238E27FC236}">
                <a16:creationId xmlns:a16="http://schemas.microsoft.com/office/drawing/2014/main" id="{A93F5615-0ED0-D3FB-930B-69D65257BE1B}"/>
              </a:ext>
            </a:extLst>
          </p:cNvPr>
          <p:cNvSpPr/>
          <p:nvPr/>
        </p:nvSpPr>
        <p:spPr>
          <a:xfrm>
            <a:off x="1582652" y="2095500"/>
            <a:ext cx="15071244" cy="914631"/>
          </a:xfrm>
          <a:prstGeom prst="round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557"/>
              </a:lnSpc>
            </a:pPr>
            <a:r>
              <a:rPr lang="th-TH" sz="4800" b="1" dirty="0">
                <a:solidFill>
                  <a:schemeClr val="bg1"/>
                </a:solidFill>
                <a:effectLst/>
                <a:ea typeface="Sarabun"/>
                <a:cs typeface="TH SarabunPSK" panose="020B0500040200020003" pitchFamily="34" charset="-34"/>
              </a:rPr>
              <a:t>วิเคราะห์สถานการณ์ปัจจุบัน/ศักยภาพของระบบบริหารจัดการ/ปัญหา อุปสรรค ข้อจำกัด</a:t>
            </a:r>
            <a:endParaRPr lang="en-US" sz="6600" dirty="0">
              <a:solidFill>
                <a:schemeClr val="bg1"/>
              </a:solidFill>
              <a:latin typeface="Poppins Bold"/>
            </a:endParaRPr>
          </a:p>
        </p:txBody>
      </p:sp>
      <p:grpSp>
        <p:nvGrpSpPr>
          <p:cNvPr id="45" name="Group 29">
            <a:extLst>
              <a:ext uri="{FF2B5EF4-FFF2-40B4-BE49-F238E27FC236}">
                <a16:creationId xmlns:a16="http://schemas.microsoft.com/office/drawing/2014/main" id="{E7BEE76B-B432-20B4-C6A4-DEA13A673FC5}"/>
              </a:ext>
            </a:extLst>
          </p:cNvPr>
          <p:cNvGrpSpPr/>
          <p:nvPr/>
        </p:nvGrpSpPr>
        <p:grpSpPr>
          <a:xfrm>
            <a:off x="-1342907" y="10036354"/>
            <a:ext cx="20973813" cy="734301"/>
            <a:chOff x="0" y="0"/>
            <a:chExt cx="11607985" cy="406400"/>
          </a:xfrm>
        </p:grpSpPr>
        <p:sp>
          <p:nvSpPr>
            <p:cNvPr id="46" name="Freeform 30">
              <a:extLst>
                <a:ext uri="{FF2B5EF4-FFF2-40B4-BE49-F238E27FC236}">
                  <a16:creationId xmlns:a16="http://schemas.microsoft.com/office/drawing/2014/main" id="{8DB3AB41-6560-694B-5EE4-71DC49388ED8}"/>
                </a:ext>
              </a:extLst>
            </p:cNvPr>
            <p:cNvSpPr/>
            <p:nvPr/>
          </p:nvSpPr>
          <p:spPr>
            <a:xfrm>
              <a:off x="0" y="0"/>
              <a:ext cx="11607985" cy="406400"/>
            </a:xfrm>
            <a:custGeom>
              <a:avLst/>
              <a:gdLst/>
              <a:ahLst/>
              <a:cxnLst/>
              <a:rect l="l" t="t" r="r" b="b"/>
              <a:pathLst>
                <a:path w="11607985" h="406400">
                  <a:moveTo>
                    <a:pt x="11404785" y="0"/>
                  </a:moveTo>
                  <a:cubicBezTo>
                    <a:pt x="11517009" y="0"/>
                    <a:pt x="11607985" y="90976"/>
                    <a:pt x="11607985" y="203200"/>
                  </a:cubicBezTo>
                  <a:cubicBezTo>
                    <a:pt x="11607985" y="315424"/>
                    <a:pt x="11517009" y="406400"/>
                    <a:pt x="114047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2F6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7" name="TextBox 31">
              <a:extLst>
                <a:ext uri="{FF2B5EF4-FFF2-40B4-BE49-F238E27FC236}">
                  <a16:creationId xmlns:a16="http://schemas.microsoft.com/office/drawing/2014/main" id="{03769724-9CF6-B7BD-ADCB-EFFDCBC3DAF2}"/>
                </a:ext>
              </a:extLst>
            </p:cNvPr>
            <p:cNvSpPr txBox="1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8" name="Group 32">
            <a:extLst>
              <a:ext uri="{FF2B5EF4-FFF2-40B4-BE49-F238E27FC236}">
                <a16:creationId xmlns:a16="http://schemas.microsoft.com/office/drawing/2014/main" id="{0C994D00-7503-4BD2-21FB-51C15E5415E7}"/>
              </a:ext>
            </a:extLst>
          </p:cNvPr>
          <p:cNvGrpSpPr/>
          <p:nvPr/>
        </p:nvGrpSpPr>
        <p:grpSpPr>
          <a:xfrm>
            <a:off x="1937882" y="10036354"/>
            <a:ext cx="14412237" cy="734301"/>
            <a:chOff x="0" y="0"/>
            <a:chExt cx="7976472" cy="406400"/>
          </a:xfrm>
        </p:grpSpPr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CED4238E-4040-BD45-225E-889CBCC685A4}"/>
                </a:ext>
              </a:extLst>
            </p:cNvPr>
            <p:cNvSpPr/>
            <p:nvPr/>
          </p:nvSpPr>
          <p:spPr>
            <a:xfrm>
              <a:off x="0" y="0"/>
              <a:ext cx="7976472" cy="406400"/>
            </a:xfrm>
            <a:custGeom>
              <a:avLst/>
              <a:gdLst/>
              <a:ahLst/>
              <a:cxnLst/>
              <a:rect l="l" t="t" r="r" b="b"/>
              <a:pathLst>
                <a:path w="7976472" h="406400">
                  <a:moveTo>
                    <a:pt x="7773272" y="0"/>
                  </a:moveTo>
                  <a:cubicBezTo>
                    <a:pt x="7885496" y="0"/>
                    <a:pt x="7976472" y="90976"/>
                    <a:pt x="7976472" y="203200"/>
                  </a:cubicBezTo>
                  <a:cubicBezTo>
                    <a:pt x="7976472" y="315424"/>
                    <a:pt x="7885496" y="406400"/>
                    <a:pt x="777327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296BD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0" name="TextBox 34">
              <a:extLst>
                <a:ext uri="{FF2B5EF4-FFF2-40B4-BE49-F238E27FC236}">
                  <a16:creationId xmlns:a16="http://schemas.microsoft.com/office/drawing/2014/main" id="{00D02543-8E95-7B27-5C0C-F71E238868BB}"/>
                </a:ext>
              </a:extLst>
            </p:cNvPr>
            <p:cNvSpPr txBox="1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1" name="Group 35">
            <a:extLst>
              <a:ext uri="{FF2B5EF4-FFF2-40B4-BE49-F238E27FC236}">
                <a16:creationId xmlns:a16="http://schemas.microsoft.com/office/drawing/2014/main" id="{DB4AD32F-9B4E-EB56-DB1A-7F10B0C2D11E}"/>
              </a:ext>
            </a:extLst>
          </p:cNvPr>
          <p:cNvGrpSpPr/>
          <p:nvPr/>
        </p:nvGrpSpPr>
        <p:grpSpPr>
          <a:xfrm>
            <a:off x="4366787" y="10036354"/>
            <a:ext cx="9554425" cy="734301"/>
            <a:chOff x="0" y="0"/>
            <a:chExt cx="5287909" cy="406400"/>
          </a:xfrm>
        </p:grpSpPr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84FAA949-C3E2-D3A9-797C-E6FB752862E2}"/>
                </a:ext>
              </a:extLst>
            </p:cNvPr>
            <p:cNvSpPr/>
            <p:nvPr/>
          </p:nvSpPr>
          <p:spPr>
            <a:xfrm>
              <a:off x="0" y="0"/>
              <a:ext cx="5287909" cy="406400"/>
            </a:xfrm>
            <a:custGeom>
              <a:avLst/>
              <a:gdLst/>
              <a:ahLst/>
              <a:cxnLst/>
              <a:rect l="l" t="t" r="r" b="b"/>
              <a:pathLst>
                <a:path w="5287909" h="406400">
                  <a:moveTo>
                    <a:pt x="5084709" y="0"/>
                  </a:moveTo>
                  <a:cubicBezTo>
                    <a:pt x="5196934" y="0"/>
                    <a:pt x="5287909" y="90976"/>
                    <a:pt x="5287909" y="203200"/>
                  </a:cubicBezTo>
                  <a:cubicBezTo>
                    <a:pt x="5287909" y="315424"/>
                    <a:pt x="5196934" y="406400"/>
                    <a:pt x="508470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BC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3" name="TextBox 37">
              <a:extLst>
                <a:ext uri="{FF2B5EF4-FFF2-40B4-BE49-F238E27FC236}">
                  <a16:creationId xmlns:a16="http://schemas.microsoft.com/office/drawing/2014/main" id="{60CF35E5-D0D8-99CB-38AA-2610CDD50825}"/>
                </a:ext>
              </a:extLst>
            </p:cNvPr>
            <p:cNvSpPr txBox="1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4" name="Freeform 4">
            <a:extLst>
              <a:ext uri="{FF2B5EF4-FFF2-40B4-BE49-F238E27FC236}">
                <a16:creationId xmlns:a16="http://schemas.microsoft.com/office/drawing/2014/main" id="{C3922A2D-C8D0-4E45-136D-658315B6D2AA}"/>
              </a:ext>
            </a:extLst>
          </p:cNvPr>
          <p:cNvSpPr/>
          <p:nvPr/>
        </p:nvSpPr>
        <p:spPr>
          <a:xfrm>
            <a:off x="4913538" y="3162300"/>
            <a:ext cx="5864505" cy="1590747"/>
          </a:xfrm>
          <a:custGeom>
            <a:avLst/>
            <a:gdLst/>
            <a:ahLst/>
            <a:cxnLst/>
            <a:rect l="l" t="t" r="r" b="b"/>
            <a:pathLst>
              <a:path w="5864505" h="1590747">
                <a:moveTo>
                  <a:pt x="0" y="0"/>
                </a:moveTo>
                <a:lnTo>
                  <a:pt x="5864506" y="0"/>
                </a:lnTo>
                <a:lnTo>
                  <a:pt x="5864506" y="1590747"/>
                </a:lnTo>
                <a:lnTo>
                  <a:pt x="0" y="15907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5" name="Freeform 5">
            <a:extLst>
              <a:ext uri="{FF2B5EF4-FFF2-40B4-BE49-F238E27FC236}">
                <a16:creationId xmlns:a16="http://schemas.microsoft.com/office/drawing/2014/main" id="{AF401A27-31BD-1AF8-3B47-E9CA0E87B32C}"/>
              </a:ext>
            </a:extLst>
          </p:cNvPr>
          <p:cNvSpPr/>
          <p:nvPr/>
        </p:nvSpPr>
        <p:spPr>
          <a:xfrm>
            <a:off x="11466720" y="3195074"/>
            <a:ext cx="5864505" cy="1590747"/>
          </a:xfrm>
          <a:custGeom>
            <a:avLst/>
            <a:gdLst/>
            <a:ahLst/>
            <a:cxnLst/>
            <a:rect l="l" t="t" r="r" b="b"/>
            <a:pathLst>
              <a:path w="5864505" h="1590747">
                <a:moveTo>
                  <a:pt x="0" y="0"/>
                </a:moveTo>
                <a:lnTo>
                  <a:pt x="5864506" y="0"/>
                </a:lnTo>
                <a:lnTo>
                  <a:pt x="5864506" y="1590747"/>
                </a:lnTo>
                <a:lnTo>
                  <a:pt x="0" y="15907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56" name="Group 7">
            <a:extLst>
              <a:ext uri="{FF2B5EF4-FFF2-40B4-BE49-F238E27FC236}">
                <a16:creationId xmlns:a16="http://schemas.microsoft.com/office/drawing/2014/main" id="{B5E20B25-7CA3-D048-9960-70550F81ED68}"/>
              </a:ext>
            </a:extLst>
          </p:cNvPr>
          <p:cNvGrpSpPr/>
          <p:nvPr/>
        </p:nvGrpSpPr>
        <p:grpSpPr>
          <a:xfrm>
            <a:off x="6807138" y="3418018"/>
            <a:ext cx="4580505" cy="1152855"/>
            <a:chOff x="0" y="0"/>
            <a:chExt cx="1206388" cy="303632"/>
          </a:xfrm>
        </p:grpSpPr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93282D3D-1F9C-037E-23DF-29B7C3BB810C}"/>
                </a:ext>
              </a:extLst>
            </p:cNvPr>
            <p:cNvSpPr/>
            <p:nvPr/>
          </p:nvSpPr>
          <p:spPr>
            <a:xfrm>
              <a:off x="0" y="0"/>
              <a:ext cx="1206388" cy="303632"/>
            </a:xfrm>
            <a:custGeom>
              <a:avLst/>
              <a:gdLst/>
              <a:ahLst/>
              <a:cxnLst/>
              <a:rect l="l" t="t" r="r" b="b"/>
              <a:pathLst>
                <a:path w="1206388" h="303632">
                  <a:moveTo>
                    <a:pt x="151816" y="0"/>
                  </a:moveTo>
                  <a:lnTo>
                    <a:pt x="1054572" y="0"/>
                  </a:lnTo>
                  <a:cubicBezTo>
                    <a:pt x="1138418" y="0"/>
                    <a:pt x="1206388" y="67970"/>
                    <a:pt x="1206388" y="151816"/>
                  </a:cubicBezTo>
                  <a:lnTo>
                    <a:pt x="1206388" y="151816"/>
                  </a:lnTo>
                  <a:cubicBezTo>
                    <a:pt x="1206388" y="235662"/>
                    <a:pt x="1138418" y="303632"/>
                    <a:pt x="1054572" y="303632"/>
                  </a:cubicBezTo>
                  <a:lnTo>
                    <a:pt x="151816" y="303632"/>
                  </a:lnTo>
                  <a:cubicBezTo>
                    <a:pt x="67970" y="303632"/>
                    <a:pt x="0" y="235662"/>
                    <a:pt x="0" y="151816"/>
                  </a:cubicBezTo>
                  <a:lnTo>
                    <a:pt x="0" y="151816"/>
                  </a:lnTo>
                  <a:cubicBezTo>
                    <a:pt x="0" y="67970"/>
                    <a:pt x="67970" y="0"/>
                    <a:pt x="151816" y="0"/>
                  </a:cubicBezTo>
                  <a:close/>
                </a:path>
              </a:pathLst>
            </a:custGeom>
            <a:solidFill>
              <a:srgbClr val="002F6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8" name="TextBox 9">
              <a:extLst>
                <a:ext uri="{FF2B5EF4-FFF2-40B4-BE49-F238E27FC236}">
                  <a16:creationId xmlns:a16="http://schemas.microsoft.com/office/drawing/2014/main" id="{83FE881D-88DC-22DC-6B34-3ED83F12B3DE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9" name="Group 10">
            <a:extLst>
              <a:ext uri="{FF2B5EF4-FFF2-40B4-BE49-F238E27FC236}">
                <a16:creationId xmlns:a16="http://schemas.microsoft.com/office/drawing/2014/main" id="{A390C232-B3C0-2132-15BD-D7FF7C2B41DF}"/>
              </a:ext>
            </a:extLst>
          </p:cNvPr>
          <p:cNvGrpSpPr/>
          <p:nvPr/>
        </p:nvGrpSpPr>
        <p:grpSpPr>
          <a:xfrm>
            <a:off x="13360320" y="3450263"/>
            <a:ext cx="4580505" cy="1152855"/>
            <a:chOff x="0" y="0"/>
            <a:chExt cx="1206388" cy="303632"/>
          </a:xfrm>
        </p:grpSpPr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FCC85CE9-EB34-31E8-9B4B-326BB40CC07C}"/>
                </a:ext>
              </a:extLst>
            </p:cNvPr>
            <p:cNvSpPr/>
            <p:nvPr/>
          </p:nvSpPr>
          <p:spPr>
            <a:xfrm>
              <a:off x="0" y="0"/>
              <a:ext cx="1206388" cy="303632"/>
            </a:xfrm>
            <a:custGeom>
              <a:avLst/>
              <a:gdLst/>
              <a:ahLst/>
              <a:cxnLst/>
              <a:rect l="l" t="t" r="r" b="b"/>
              <a:pathLst>
                <a:path w="1206388" h="303632">
                  <a:moveTo>
                    <a:pt x="151816" y="0"/>
                  </a:moveTo>
                  <a:lnTo>
                    <a:pt x="1054572" y="0"/>
                  </a:lnTo>
                  <a:cubicBezTo>
                    <a:pt x="1138418" y="0"/>
                    <a:pt x="1206388" y="67970"/>
                    <a:pt x="1206388" y="151816"/>
                  </a:cubicBezTo>
                  <a:lnTo>
                    <a:pt x="1206388" y="151816"/>
                  </a:lnTo>
                  <a:cubicBezTo>
                    <a:pt x="1206388" y="235662"/>
                    <a:pt x="1138418" y="303632"/>
                    <a:pt x="1054572" y="303632"/>
                  </a:cubicBezTo>
                  <a:lnTo>
                    <a:pt x="151816" y="303632"/>
                  </a:lnTo>
                  <a:cubicBezTo>
                    <a:pt x="67970" y="303632"/>
                    <a:pt x="0" y="235662"/>
                    <a:pt x="0" y="151816"/>
                  </a:cubicBezTo>
                  <a:lnTo>
                    <a:pt x="0" y="151816"/>
                  </a:lnTo>
                  <a:cubicBezTo>
                    <a:pt x="0" y="67970"/>
                    <a:pt x="67970" y="0"/>
                    <a:pt x="151816" y="0"/>
                  </a:cubicBezTo>
                  <a:close/>
                </a:path>
              </a:pathLst>
            </a:custGeom>
            <a:solidFill>
              <a:srgbClr val="002F6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1" name="TextBox 12">
              <a:extLst>
                <a:ext uri="{FF2B5EF4-FFF2-40B4-BE49-F238E27FC236}">
                  <a16:creationId xmlns:a16="http://schemas.microsoft.com/office/drawing/2014/main" id="{99FA8608-64B7-8F7F-29BC-943658BE6A82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2" name="Freeform 16">
            <a:extLst>
              <a:ext uri="{FF2B5EF4-FFF2-40B4-BE49-F238E27FC236}">
                <a16:creationId xmlns:a16="http://schemas.microsoft.com/office/drawing/2014/main" id="{92ABE48A-CC6E-0EF7-0FBB-26503F6E3B40}"/>
              </a:ext>
            </a:extLst>
          </p:cNvPr>
          <p:cNvSpPr/>
          <p:nvPr/>
        </p:nvSpPr>
        <p:spPr>
          <a:xfrm>
            <a:off x="5367843" y="3648568"/>
            <a:ext cx="686995" cy="686995"/>
          </a:xfrm>
          <a:custGeom>
            <a:avLst/>
            <a:gdLst/>
            <a:ahLst/>
            <a:cxnLst/>
            <a:rect l="l" t="t" r="r" b="b"/>
            <a:pathLst>
              <a:path w="686995" h="686995">
                <a:moveTo>
                  <a:pt x="0" y="0"/>
                </a:moveTo>
                <a:lnTo>
                  <a:pt x="686995" y="0"/>
                </a:lnTo>
                <a:lnTo>
                  <a:pt x="686995" y="686995"/>
                </a:lnTo>
                <a:lnTo>
                  <a:pt x="0" y="6869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3" name="Freeform 17">
            <a:extLst>
              <a:ext uri="{FF2B5EF4-FFF2-40B4-BE49-F238E27FC236}">
                <a16:creationId xmlns:a16="http://schemas.microsoft.com/office/drawing/2014/main" id="{DB9C22C8-15EF-B3B6-5C1A-AD239364DC90}"/>
              </a:ext>
            </a:extLst>
          </p:cNvPr>
          <p:cNvSpPr/>
          <p:nvPr/>
        </p:nvSpPr>
        <p:spPr>
          <a:xfrm>
            <a:off x="11919830" y="3683860"/>
            <a:ext cx="686995" cy="686995"/>
          </a:xfrm>
          <a:custGeom>
            <a:avLst/>
            <a:gdLst/>
            <a:ahLst/>
            <a:cxnLst/>
            <a:rect l="l" t="t" r="r" b="b"/>
            <a:pathLst>
              <a:path w="686995" h="686995">
                <a:moveTo>
                  <a:pt x="0" y="0"/>
                </a:moveTo>
                <a:lnTo>
                  <a:pt x="686995" y="0"/>
                </a:lnTo>
                <a:lnTo>
                  <a:pt x="686995" y="686995"/>
                </a:lnTo>
                <a:lnTo>
                  <a:pt x="0" y="6869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4" name="TextBox 21">
            <a:extLst>
              <a:ext uri="{FF2B5EF4-FFF2-40B4-BE49-F238E27FC236}">
                <a16:creationId xmlns:a16="http://schemas.microsoft.com/office/drawing/2014/main" id="{CBDA830B-452A-8E8C-8F33-4A90207C79DF}"/>
              </a:ext>
            </a:extLst>
          </p:cNvPr>
          <p:cNvSpPr txBox="1"/>
          <p:nvPr/>
        </p:nvSpPr>
        <p:spPr>
          <a:xfrm>
            <a:off x="6807137" y="3504145"/>
            <a:ext cx="458050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th-TH" sz="32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เพื่อพัฒนาสมรรถนะบุคลากรสายสนับสนุน มหาวิทยาลัยราชภัฏลำปาง</a:t>
            </a:r>
          </a:p>
        </p:txBody>
      </p:sp>
      <p:sp>
        <p:nvSpPr>
          <p:cNvPr id="65" name="TextBox 22">
            <a:extLst>
              <a:ext uri="{FF2B5EF4-FFF2-40B4-BE49-F238E27FC236}">
                <a16:creationId xmlns:a16="http://schemas.microsoft.com/office/drawing/2014/main" id="{5BE00994-DF36-203F-9E09-0FE429191329}"/>
              </a:ext>
            </a:extLst>
          </p:cNvPr>
          <p:cNvSpPr txBox="1"/>
          <p:nvPr/>
        </p:nvSpPr>
        <p:spPr>
          <a:xfrm>
            <a:off x="13360319" y="3572336"/>
            <a:ext cx="437983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th-TH" sz="32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เพื่อพัฒนาบุคลากรให้เอื้อต่อการทำงานด้านการพัฒนาเชิงพื้นที่</a:t>
            </a:r>
            <a:r>
              <a:rPr lang="en-US" sz="32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</a:p>
        </p:txBody>
      </p:sp>
      <p:sp>
        <p:nvSpPr>
          <p:cNvPr id="66" name="สี่เหลี่ยมผืนผ้า: มุมมน 65">
            <a:extLst>
              <a:ext uri="{FF2B5EF4-FFF2-40B4-BE49-F238E27FC236}">
                <a16:creationId xmlns:a16="http://schemas.microsoft.com/office/drawing/2014/main" id="{0844EC6B-2F3D-7C82-1356-AC224CC93C38}"/>
              </a:ext>
            </a:extLst>
          </p:cNvPr>
          <p:cNvSpPr/>
          <p:nvPr/>
        </p:nvSpPr>
        <p:spPr>
          <a:xfrm>
            <a:off x="381000" y="3500007"/>
            <a:ext cx="4279901" cy="100422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>
                <a:solidFill>
                  <a:srgbClr val="000000"/>
                </a:solidFill>
                <a:effectLst/>
                <a:ea typeface="Sarabun"/>
                <a:cs typeface="TH SarabunPSK" panose="020B0500040200020003" pitchFamily="34" charset="-34"/>
              </a:rPr>
              <a:t>วัตถุประสงค์</a:t>
            </a:r>
            <a:endParaRPr lang="th-TH" sz="4800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9AFFF82-1C66-796A-7F59-07A2C4B7503B}"/>
              </a:ext>
            </a:extLst>
          </p:cNvPr>
          <p:cNvSpPr/>
          <p:nvPr/>
        </p:nvSpPr>
        <p:spPr>
          <a:xfrm>
            <a:off x="-1" y="0"/>
            <a:ext cx="18288001" cy="11754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1FD7F1D4-D239-672D-8F25-3900FA400C2F}"/>
              </a:ext>
            </a:extLst>
          </p:cNvPr>
          <p:cNvGrpSpPr/>
          <p:nvPr/>
        </p:nvGrpSpPr>
        <p:grpSpPr>
          <a:xfrm>
            <a:off x="259841" y="198178"/>
            <a:ext cx="1523999" cy="774963"/>
            <a:chOff x="152401" y="819052"/>
            <a:chExt cx="3575702" cy="1924468"/>
          </a:xfrm>
        </p:grpSpPr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23C92772-D0C1-28E1-1A04-97E289775998}"/>
                </a:ext>
              </a:extLst>
            </p:cNvPr>
            <p:cNvSpPr/>
            <p:nvPr/>
          </p:nvSpPr>
          <p:spPr>
            <a:xfrm>
              <a:off x="2164630" y="819052"/>
              <a:ext cx="1563473" cy="1924468"/>
            </a:xfrm>
            <a:custGeom>
              <a:avLst/>
              <a:gdLst/>
              <a:ahLst/>
              <a:cxnLst/>
              <a:rect l="l" t="t" r="r" b="b"/>
              <a:pathLst>
                <a:path w="1485564" h="1797658">
                  <a:moveTo>
                    <a:pt x="0" y="0"/>
                  </a:moveTo>
                  <a:lnTo>
                    <a:pt x="1485565" y="0"/>
                  </a:lnTo>
                  <a:lnTo>
                    <a:pt x="1485565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id="{08F70A68-D8E5-4E67-B47E-0C1B61689FCE}"/>
                </a:ext>
              </a:extLst>
            </p:cNvPr>
            <p:cNvSpPr/>
            <p:nvPr/>
          </p:nvSpPr>
          <p:spPr>
            <a:xfrm>
              <a:off x="152401" y="819052"/>
              <a:ext cx="1891935" cy="1924468"/>
            </a:xfrm>
            <a:custGeom>
              <a:avLst/>
              <a:gdLst/>
              <a:ahLst/>
              <a:cxnLst/>
              <a:rect l="l" t="t" r="r" b="b"/>
              <a:pathLst>
                <a:path w="1797658" h="1797658">
                  <a:moveTo>
                    <a:pt x="0" y="0"/>
                  </a:moveTo>
                  <a:lnTo>
                    <a:pt x="1797657" y="0"/>
                  </a:lnTo>
                  <a:lnTo>
                    <a:pt x="1797657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A310DB4C-7D64-1667-6F0A-3CF56B0C189F}"/>
              </a:ext>
            </a:extLst>
          </p:cNvPr>
          <p:cNvGrpSpPr/>
          <p:nvPr/>
        </p:nvGrpSpPr>
        <p:grpSpPr>
          <a:xfrm>
            <a:off x="2068570" y="44856"/>
            <a:ext cx="1937881" cy="952500"/>
            <a:chOff x="13784597" y="0"/>
            <a:chExt cx="4503403" cy="2247430"/>
          </a:xfrm>
        </p:grpSpPr>
        <p:sp>
          <p:nvSpPr>
            <p:cNvPr id="9" name="Freeform 36">
              <a:extLst>
                <a:ext uri="{FF2B5EF4-FFF2-40B4-BE49-F238E27FC236}">
                  <a16:creationId xmlns:a16="http://schemas.microsoft.com/office/drawing/2014/main" id="{6C236DE8-3541-7085-2188-458BE03864FD}"/>
                </a:ext>
              </a:extLst>
            </p:cNvPr>
            <p:cNvSpPr/>
            <p:nvPr/>
          </p:nvSpPr>
          <p:spPr>
            <a:xfrm>
              <a:off x="13784597" y="320303"/>
              <a:ext cx="1434643" cy="1924468"/>
            </a:xfrm>
            <a:custGeom>
              <a:avLst/>
              <a:gdLst/>
              <a:ahLst/>
              <a:cxnLst/>
              <a:rect l="l" t="t" r="r" b="b"/>
              <a:pathLst>
                <a:path w="1363153" h="1797658">
                  <a:moveTo>
                    <a:pt x="0" y="0"/>
                  </a:moveTo>
                  <a:lnTo>
                    <a:pt x="1363153" y="0"/>
                  </a:lnTo>
                  <a:lnTo>
                    <a:pt x="1363153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12300797-B47E-B1BC-13B8-3C1774566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717" y="0"/>
              <a:ext cx="2819283" cy="2247430"/>
            </a:xfrm>
            <a:prstGeom prst="rect">
              <a:avLst/>
            </a:prstGeom>
          </p:spPr>
        </p:pic>
      </p:grpSp>
      <p:sp>
        <p:nvSpPr>
          <p:cNvPr id="37" name="TextBox 19">
            <a:extLst>
              <a:ext uri="{FF2B5EF4-FFF2-40B4-BE49-F238E27FC236}">
                <a16:creationId xmlns:a16="http://schemas.microsoft.com/office/drawing/2014/main" id="{B0BD3504-C434-F99D-DB01-89F5F3759AC0}"/>
              </a:ext>
            </a:extLst>
          </p:cNvPr>
          <p:cNvSpPr txBox="1"/>
          <p:nvPr/>
        </p:nvSpPr>
        <p:spPr>
          <a:xfrm>
            <a:off x="3671051" y="1318886"/>
            <a:ext cx="1149027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4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ผลผลิตที่ </a:t>
            </a:r>
            <a:r>
              <a:rPr lang="en-US" sz="4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4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การปฏิรูประบบบริหารจัดการมหาวิทยาลัยราชภัฏลำปาง</a:t>
            </a:r>
            <a:endParaRPr lang="en-US" sz="44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E3BCB3A9-ED45-1981-D4BA-51913EC1940C}"/>
              </a:ext>
            </a:extLst>
          </p:cNvPr>
          <p:cNvSpPr txBox="1"/>
          <p:nvPr/>
        </p:nvSpPr>
        <p:spPr>
          <a:xfrm>
            <a:off x="7650480" y="-59460"/>
            <a:ext cx="104851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9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ผลการดำเนินงานรอบ 6 เดือน</a:t>
            </a:r>
          </a:p>
        </p:txBody>
      </p:sp>
    </p:spTree>
    <p:extLst>
      <p:ext uri="{BB962C8B-B14F-4D97-AF65-F5344CB8AC3E}">
        <p14:creationId xmlns:p14="http://schemas.microsoft.com/office/powerpoint/2010/main" val="3548234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EE6A63E3-310B-3C80-A023-51F5C9F968C2}"/>
              </a:ext>
            </a:extLst>
          </p:cNvPr>
          <p:cNvGrpSpPr/>
          <p:nvPr/>
        </p:nvGrpSpPr>
        <p:grpSpPr>
          <a:xfrm>
            <a:off x="-1342907" y="10036354"/>
            <a:ext cx="20973813" cy="734301"/>
            <a:chOff x="-1342907" y="10036354"/>
            <a:chExt cx="20973813" cy="734301"/>
          </a:xfrm>
        </p:grpSpPr>
        <p:grpSp>
          <p:nvGrpSpPr>
            <p:cNvPr id="29" name="Group 29"/>
            <p:cNvGrpSpPr/>
            <p:nvPr/>
          </p:nvGrpSpPr>
          <p:grpSpPr>
            <a:xfrm>
              <a:off x="-1342907" y="10036354"/>
              <a:ext cx="20973813" cy="734301"/>
              <a:chOff x="0" y="0"/>
              <a:chExt cx="11607985" cy="4064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1607985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1607985" h="406400">
                    <a:moveTo>
                      <a:pt x="11404785" y="0"/>
                    </a:moveTo>
                    <a:cubicBezTo>
                      <a:pt x="11517009" y="0"/>
                      <a:pt x="11607985" y="90976"/>
                      <a:pt x="11607985" y="203200"/>
                    </a:cubicBezTo>
                    <a:cubicBezTo>
                      <a:pt x="11607985" y="315424"/>
                      <a:pt x="11517009" y="406400"/>
                      <a:pt x="11404785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2F60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57150"/>
                <a:ext cx="812800" cy="463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937882" y="10036354"/>
              <a:ext cx="14412237" cy="734301"/>
              <a:chOff x="0" y="0"/>
              <a:chExt cx="7976472" cy="4064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7976472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7976472" h="406400">
                    <a:moveTo>
                      <a:pt x="7773272" y="0"/>
                    </a:moveTo>
                    <a:cubicBezTo>
                      <a:pt x="7885496" y="0"/>
                      <a:pt x="7976472" y="90976"/>
                      <a:pt x="7976472" y="203200"/>
                    </a:cubicBezTo>
                    <a:cubicBezTo>
                      <a:pt x="7976472" y="315424"/>
                      <a:pt x="7885496" y="406400"/>
                      <a:pt x="777327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296BD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0" y="-57150"/>
                <a:ext cx="812800" cy="463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366787" y="10036354"/>
              <a:ext cx="9554425" cy="734301"/>
              <a:chOff x="0" y="0"/>
              <a:chExt cx="5287909" cy="4064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5287909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5287909" h="406400">
                    <a:moveTo>
                      <a:pt x="5084709" y="0"/>
                    </a:moveTo>
                    <a:cubicBezTo>
                      <a:pt x="5196934" y="0"/>
                      <a:pt x="5287909" y="90976"/>
                      <a:pt x="5287909" y="203200"/>
                    </a:cubicBezTo>
                    <a:cubicBezTo>
                      <a:pt x="5287909" y="315424"/>
                      <a:pt x="5196934" y="406400"/>
                      <a:pt x="5084709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BC00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57150"/>
                <a:ext cx="812800" cy="463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ECA9C6C5-AF4F-B9C1-BD7D-0ABA409405E4}"/>
              </a:ext>
            </a:extLst>
          </p:cNvPr>
          <p:cNvGrpSpPr/>
          <p:nvPr/>
        </p:nvGrpSpPr>
        <p:grpSpPr>
          <a:xfrm>
            <a:off x="80844" y="2109047"/>
            <a:ext cx="6121153" cy="3890752"/>
            <a:chOff x="938390" y="1837463"/>
            <a:chExt cx="16187655" cy="7801837"/>
          </a:xfrm>
        </p:grpSpPr>
        <p:pic>
          <p:nvPicPr>
            <p:cNvPr id="45" name="รูปภาพ 44">
              <a:extLst>
                <a:ext uri="{FF2B5EF4-FFF2-40B4-BE49-F238E27FC236}">
                  <a16:creationId xmlns:a16="http://schemas.microsoft.com/office/drawing/2014/main" id="{1481150E-32F1-2405-D923-1B9CB3206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390" y="1942564"/>
              <a:ext cx="5480209" cy="39629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6" name="รูปภาพ 45">
              <a:extLst>
                <a:ext uri="{FF2B5EF4-FFF2-40B4-BE49-F238E27FC236}">
                  <a16:creationId xmlns:a16="http://schemas.microsoft.com/office/drawing/2014/main" id="{FF996BFA-60C6-25DA-AD03-64C3E4D78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761" y="5737310"/>
              <a:ext cx="5459838" cy="390199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7" name="รูปภาพ 46">
              <a:extLst>
                <a:ext uri="{FF2B5EF4-FFF2-40B4-BE49-F238E27FC236}">
                  <a16:creationId xmlns:a16="http://schemas.microsoft.com/office/drawing/2014/main" id="{25D7D0B3-B740-E730-6F8E-ADBE7E5F6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587" y="1907729"/>
              <a:ext cx="5509027" cy="39447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8" name="รูปภาพ 47">
              <a:extLst>
                <a:ext uri="{FF2B5EF4-FFF2-40B4-BE49-F238E27FC236}">
                  <a16:creationId xmlns:a16="http://schemas.microsoft.com/office/drawing/2014/main" id="{A0AEA2BE-82B2-55B6-026C-3D4928E33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587" y="5852487"/>
              <a:ext cx="5480208" cy="378681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9" name="รูปภาพ 48">
              <a:extLst>
                <a:ext uri="{FF2B5EF4-FFF2-40B4-BE49-F238E27FC236}">
                  <a16:creationId xmlns:a16="http://schemas.microsoft.com/office/drawing/2014/main" id="{145BA7EB-36C2-FD82-A17D-F1A05D6E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91951" y="1837463"/>
              <a:ext cx="5334094" cy="41075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0" name="รูปภาพ 49">
              <a:extLst>
                <a:ext uri="{FF2B5EF4-FFF2-40B4-BE49-F238E27FC236}">
                  <a16:creationId xmlns:a16="http://schemas.microsoft.com/office/drawing/2014/main" id="{70F4BB2C-A12B-5EDB-0C11-E0BEABC63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91951" y="5730899"/>
              <a:ext cx="5334094" cy="39084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561EA56-357F-CDEB-75DF-BE5722D8911E}"/>
              </a:ext>
            </a:extLst>
          </p:cNvPr>
          <p:cNvSpPr/>
          <p:nvPr/>
        </p:nvSpPr>
        <p:spPr>
          <a:xfrm>
            <a:off x="-1" y="0"/>
            <a:ext cx="18288001" cy="11754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B300C8-626A-F1DE-1332-5FBD040B2321}"/>
              </a:ext>
            </a:extLst>
          </p:cNvPr>
          <p:cNvSpPr/>
          <p:nvPr/>
        </p:nvSpPr>
        <p:spPr>
          <a:xfrm>
            <a:off x="10328015" y="75386"/>
            <a:ext cx="7637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3600" b="1" dirty="0">
                <a:solidFill>
                  <a:sysClr val="windowText" lastClr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รายงานความก้าวหน้าการดำเนินงานโครงการ รอบ 6 เดือน</a:t>
            </a:r>
          </a:p>
          <a:p>
            <a:pPr algn="r"/>
            <a:r>
              <a:rPr lang="th-TH" sz="3600" b="1" dirty="0">
                <a:solidFill>
                  <a:sysClr val="windowText" lastClr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โดย มหาวิทยาลัยราชภัฏลำปาง</a:t>
            </a: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C35F5330-6316-AB7C-50EB-2EE12050A5BF}"/>
              </a:ext>
            </a:extLst>
          </p:cNvPr>
          <p:cNvGrpSpPr/>
          <p:nvPr/>
        </p:nvGrpSpPr>
        <p:grpSpPr>
          <a:xfrm>
            <a:off x="259841" y="198178"/>
            <a:ext cx="1523999" cy="774963"/>
            <a:chOff x="152401" y="819052"/>
            <a:chExt cx="3575702" cy="1924468"/>
          </a:xfrm>
        </p:grpSpPr>
        <p:sp>
          <p:nvSpPr>
            <p:cNvPr id="7" name="Freeform 37">
              <a:extLst>
                <a:ext uri="{FF2B5EF4-FFF2-40B4-BE49-F238E27FC236}">
                  <a16:creationId xmlns:a16="http://schemas.microsoft.com/office/drawing/2014/main" id="{8BB8F827-F2C9-1061-B3FA-33157F0F22D4}"/>
                </a:ext>
              </a:extLst>
            </p:cNvPr>
            <p:cNvSpPr/>
            <p:nvPr/>
          </p:nvSpPr>
          <p:spPr>
            <a:xfrm>
              <a:off x="2164630" y="819052"/>
              <a:ext cx="1563473" cy="1924468"/>
            </a:xfrm>
            <a:custGeom>
              <a:avLst/>
              <a:gdLst/>
              <a:ahLst/>
              <a:cxnLst/>
              <a:rect l="l" t="t" r="r" b="b"/>
              <a:pathLst>
                <a:path w="1485564" h="1797658">
                  <a:moveTo>
                    <a:pt x="0" y="0"/>
                  </a:moveTo>
                  <a:lnTo>
                    <a:pt x="1485565" y="0"/>
                  </a:lnTo>
                  <a:lnTo>
                    <a:pt x="1485565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38">
              <a:extLst>
                <a:ext uri="{FF2B5EF4-FFF2-40B4-BE49-F238E27FC236}">
                  <a16:creationId xmlns:a16="http://schemas.microsoft.com/office/drawing/2014/main" id="{621F27D3-6018-5BB6-B28C-61A6E9047128}"/>
                </a:ext>
              </a:extLst>
            </p:cNvPr>
            <p:cNvSpPr/>
            <p:nvPr/>
          </p:nvSpPr>
          <p:spPr>
            <a:xfrm>
              <a:off x="152401" y="819052"/>
              <a:ext cx="1891935" cy="1924468"/>
            </a:xfrm>
            <a:custGeom>
              <a:avLst/>
              <a:gdLst/>
              <a:ahLst/>
              <a:cxnLst/>
              <a:rect l="l" t="t" r="r" b="b"/>
              <a:pathLst>
                <a:path w="1797658" h="1797658">
                  <a:moveTo>
                    <a:pt x="0" y="0"/>
                  </a:moveTo>
                  <a:lnTo>
                    <a:pt x="1797657" y="0"/>
                  </a:lnTo>
                  <a:lnTo>
                    <a:pt x="1797657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6D1945DF-3748-5684-36D3-7FF61367A5E5}"/>
              </a:ext>
            </a:extLst>
          </p:cNvPr>
          <p:cNvGrpSpPr/>
          <p:nvPr/>
        </p:nvGrpSpPr>
        <p:grpSpPr>
          <a:xfrm>
            <a:off x="2068570" y="44856"/>
            <a:ext cx="1937881" cy="952500"/>
            <a:chOff x="13784597" y="0"/>
            <a:chExt cx="4503403" cy="2247430"/>
          </a:xfrm>
        </p:grpSpPr>
        <p:sp>
          <p:nvSpPr>
            <p:cNvPr id="10" name="Freeform 36">
              <a:extLst>
                <a:ext uri="{FF2B5EF4-FFF2-40B4-BE49-F238E27FC236}">
                  <a16:creationId xmlns:a16="http://schemas.microsoft.com/office/drawing/2014/main" id="{1ED90E6C-904D-2C4C-2193-FBC85770FD20}"/>
                </a:ext>
              </a:extLst>
            </p:cNvPr>
            <p:cNvSpPr/>
            <p:nvPr/>
          </p:nvSpPr>
          <p:spPr>
            <a:xfrm>
              <a:off x="13784597" y="320303"/>
              <a:ext cx="1434643" cy="1924468"/>
            </a:xfrm>
            <a:custGeom>
              <a:avLst/>
              <a:gdLst/>
              <a:ahLst/>
              <a:cxnLst/>
              <a:rect l="l" t="t" r="r" b="b"/>
              <a:pathLst>
                <a:path w="1363153" h="1797658">
                  <a:moveTo>
                    <a:pt x="0" y="0"/>
                  </a:moveTo>
                  <a:lnTo>
                    <a:pt x="1363153" y="0"/>
                  </a:lnTo>
                  <a:lnTo>
                    <a:pt x="1363153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A6B3111-DE0C-FC96-FA60-9EC6DB54D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717" y="0"/>
              <a:ext cx="2819283" cy="2247430"/>
            </a:xfrm>
            <a:prstGeom prst="rect">
              <a:avLst/>
            </a:prstGeom>
          </p:spPr>
        </p:pic>
      </p:grpSp>
      <p:sp>
        <p:nvSpPr>
          <p:cNvPr id="22" name="TextBox 22"/>
          <p:cNvSpPr txBox="1"/>
          <p:nvPr/>
        </p:nvSpPr>
        <p:spPr>
          <a:xfrm>
            <a:off x="-343482" y="1258532"/>
            <a:ext cx="687998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การวิเคราะห์ค่างานเพื่อกำหนดระดับตำแหน่งที่สูงขึ้น </a:t>
            </a:r>
          </a:p>
          <a:p>
            <a:pPr algn="ctr"/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ของบุคลากรสายสนับสนุนมหาวิทยาลัยราชภัฏลำปาง   </a:t>
            </a:r>
          </a:p>
          <a:p>
            <a:pPr algn="ctr"/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ในระหว่างวันที่ 10-11 กรกฎาคม 2566</a:t>
            </a:r>
          </a:p>
        </p:txBody>
      </p:sp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AAFF5742-4973-5375-47F1-CB15EAA10671}"/>
              </a:ext>
            </a:extLst>
          </p:cNvPr>
          <p:cNvGrpSpPr/>
          <p:nvPr/>
        </p:nvGrpSpPr>
        <p:grpSpPr>
          <a:xfrm>
            <a:off x="6201997" y="1407558"/>
            <a:ext cx="5486400" cy="4552901"/>
            <a:chOff x="8077200" y="1460047"/>
            <a:chExt cx="10210799" cy="8719957"/>
          </a:xfrm>
        </p:grpSpPr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C4957E4C-9F6D-2FC7-C34C-F6566015356B}"/>
                </a:ext>
              </a:extLst>
            </p:cNvPr>
            <p:cNvGrpSpPr/>
            <p:nvPr/>
          </p:nvGrpSpPr>
          <p:grpSpPr>
            <a:xfrm>
              <a:off x="8077200" y="2827187"/>
              <a:ext cx="10210799" cy="7352817"/>
              <a:chOff x="5258654" y="-1440896"/>
              <a:chExt cx="13029346" cy="11399106"/>
            </a:xfrm>
          </p:grpSpPr>
          <p:pic>
            <p:nvPicPr>
              <p:cNvPr id="3" name="รูปภาพ 2">
                <a:extLst>
                  <a:ext uri="{FF2B5EF4-FFF2-40B4-BE49-F238E27FC236}">
                    <a16:creationId xmlns:a16="http://schemas.microsoft.com/office/drawing/2014/main" id="{032DD78A-89E9-9F69-4C83-B24CAE3CB6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2297" y="3970869"/>
                <a:ext cx="4156423" cy="295196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4" name="รูปภาพ 13">
                <a:extLst>
                  <a:ext uri="{FF2B5EF4-FFF2-40B4-BE49-F238E27FC236}">
                    <a16:creationId xmlns:a16="http://schemas.microsoft.com/office/drawing/2014/main" id="{EE81FF2E-45C5-125B-52DD-503C159B69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2468" y="1119610"/>
                <a:ext cx="4121683" cy="283096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5" name="รูปภาพ 14">
                <a:extLst>
                  <a:ext uri="{FF2B5EF4-FFF2-40B4-BE49-F238E27FC236}">
                    <a16:creationId xmlns:a16="http://schemas.microsoft.com/office/drawing/2014/main" id="{F86B6D13-A563-5475-9ACC-54431FF666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48720" y="1073765"/>
                <a:ext cx="4175796" cy="289710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6" name="รูปภาพ 15">
                <a:extLst>
                  <a:ext uri="{FF2B5EF4-FFF2-40B4-BE49-F238E27FC236}">
                    <a16:creationId xmlns:a16="http://schemas.microsoft.com/office/drawing/2014/main" id="{1E770D68-DC73-57E3-6159-1DE46FCE19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38530" y="-1429142"/>
                <a:ext cx="4143729" cy="275480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7" name="รูปภาพ 16">
                <a:extLst>
                  <a:ext uri="{FF2B5EF4-FFF2-40B4-BE49-F238E27FC236}">
                    <a16:creationId xmlns:a16="http://schemas.microsoft.com/office/drawing/2014/main" id="{34CE35D1-C1D1-BFCD-F50B-AB8871876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0796" y="-1440896"/>
                <a:ext cx="4285028" cy="286403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8" name="รูปภาพ 17">
                <a:extLst>
                  <a:ext uri="{FF2B5EF4-FFF2-40B4-BE49-F238E27FC236}">
                    <a16:creationId xmlns:a16="http://schemas.microsoft.com/office/drawing/2014/main" id="{D8A0C8B8-332D-D0CE-B088-67B383ED9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12247" y="-1429142"/>
                <a:ext cx="4263983" cy="283096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9" name="รูปภาพ 18">
                <a:extLst>
                  <a:ext uri="{FF2B5EF4-FFF2-40B4-BE49-F238E27FC236}">
                    <a16:creationId xmlns:a16="http://schemas.microsoft.com/office/drawing/2014/main" id="{210F4BA5-6421-EE4C-8FB8-30213175D5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2057" y="3992914"/>
                <a:ext cx="4309663" cy="289710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0" name="รูปภาพ 19">
                <a:extLst>
                  <a:ext uri="{FF2B5EF4-FFF2-40B4-BE49-F238E27FC236}">
                    <a16:creationId xmlns:a16="http://schemas.microsoft.com/office/drawing/2014/main" id="{ADCDD233-B6A7-2DE1-8D9C-B9696F4A8F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8654" y="7039060"/>
                <a:ext cx="4197843" cy="279889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1" name="รูปภาพ 20">
                <a:extLst>
                  <a:ext uri="{FF2B5EF4-FFF2-40B4-BE49-F238E27FC236}">
                    <a16:creationId xmlns:a16="http://schemas.microsoft.com/office/drawing/2014/main" id="{99307617-747E-DC85-3AD0-74B03B268A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8375" y="1073765"/>
                <a:ext cx="4454884" cy="289710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3" name="รูปภาพ 22">
                <a:extLst>
                  <a:ext uri="{FF2B5EF4-FFF2-40B4-BE49-F238E27FC236}">
                    <a16:creationId xmlns:a16="http://schemas.microsoft.com/office/drawing/2014/main" id="{15ACBF9A-4E1D-E7D3-7C24-93441CFF3F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2057" y="7061107"/>
                <a:ext cx="4340143" cy="289710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4" name="รูปภาพ 23">
                <a:extLst>
                  <a:ext uri="{FF2B5EF4-FFF2-40B4-BE49-F238E27FC236}">
                    <a16:creationId xmlns:a16="http://schemas.microsoft.com/office/drawing/2014/main" id="{E5FAF0EB-8AE0-AE5E-38D2-D356E6EE3D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8374" y="3950574"/>
                <a:ext cx="4504489" cy="300633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5" name="รูปภาพ 24">
                <a:extLst>
                  <a:ext uri="{FF2B5EF4-FFF2-40B4-BE49-F238E27FC236}">
                    <a16:creationId xmlns:a16="http://schemas.microsoft.com/office/drawing/2014/main" id="{0269815D-54E0-FF71-03D8-AAACFBDAFF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8374" y="6918807"/>
                <a:ext cx="4569626" cy="303940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26" name="TextBox 22">
              <a:extLst>
                <a:ext uri="{FF2B5EF4-FFF2-40B4-BE49-F238E27FC236}">
                  <a16:creationId xmlns:a16="http://schemas.microsoft.com/office/drawing/2014/main" id="{E66BACC4-6619-A740-1C56-B7EBAA95FD74}"/>
                </a:ext>
              </a:extLst>
            </p:cNvPr>
            <p:cNvSpPr txBox="1"/>
            <p:nvPr/>
          </p:nvSpPr>
          <p:spPr>
            <a:xfrm>
              <a:off x="8307455" y="1460047"/>
              <a:ext cx="9929498" cy="12502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th-TH" sz="2000" b="1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ภาพการดำเนินงานกิจกรรมอบรม "</a:t>
              </a:r>
              <a:r>
                <a:rPr lang="en-US" sz="2000" b="1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AUN-QA : Start to Sustain" </a:t>
              </a:r>
              <a:endPara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/>
              <a:r>
                <a:rPr lang="th-TH" sz="2000" b="1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วันที่ </a:t>
              </a:r>
              <a:r>
                <a:rPr lang="en-US" sz="2000" b="1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8</a:t>
              </a:r>
              <a:r>
                <a:rPr lang="th-TH" sz="2000" b="1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มิถุนายน พ.ศ. 2566 </a:t>
              </a:r>
            </a:p>
          </p:txBody>
        </p:sp>
      </p:grpSp>
      <p:grpSp>
        <p:nvGrpSpPr>
          <p:cNvPr id="51" name="กลุ่ม 50">
            <a:extLst>
              <a:ext uri="{FF2B5EF4-FFF2-40B4-BE49-F238E27FC236}">
                <a16:creationId xmlns:a16="http://schemas.microsoft.com/office/drawing/2014/main" id="{D102486D-BB8F-1E94-A5A5-72CB587E7201}"/>
              </a:ext>
            </a:extLst>
          </p:cNvPr>
          <p:cNvGrpSpPr/>
          <p:nvPr/>
        </p:nvGrpSpPr>
        <p:grpSpPr>
          <a:xfrm>
            <a:off x="11815235" y="1411300"/>
            <a:ext cx="6175516" cy="4508659"/>
            <a:chOff x="5064287" y="1543240"/>
            <a:chExt cx="10527455" cy="8015837"/>
          </a:xfrm>
        </p:grpSpPr>
        <p:grpSp>
          <p:nvGrpSpPr>
            <p:cNvPr id="28" name="กลุ่ม 27">
              <a:extLst>
                <a:ext uri="{FF2B5EF4-FFF2-40B4-BE49-F238E27FC236}">
                  <a16:creationId xmlns:a16="http://schemas.microsoft.com/office/drawing/2014/main" id="{C438B407-94CC-56EC-DFF7-1364B2C63B2C}"/>
                </a:ext>
              </a:extLst>
            </p:cNvPr>
            <p:cNvGrpSpPr/>
            <p:nvPr/>
          </p:nvGrpSpPr>
          <p:grpSpPr>
            <a:xfrm>
              <a:off x="5064287" y="2636283"/>
              <a:ext cx="10527455" cy="6922794"/>
              <a:chOff x="-310433" y="1866900"/>
              <a:chExt cx="18598433" cy="8201920"/>
            </a:xfrm>
          </p:grpSpPr>
          <p:pic>
            <p:nvPicPr>
              <p:cNvPr id="38" name="รูปภาพ 37">
                <a:extLst>
                  <a:ext uri="{FF2B5EF4-FFF2-40B4-BE49-F238E27FC236}">
                    <a16:creationId xmlns:a16="http://schemas.microsoft.com/office/drawing/2014/main" id="{EC97709E-543F-2E56-CC18-C7466884E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769508" y="1932504"/>
                <a:ext cx="6371864" cy="461684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9" name="รูปภาพ 38">
                <a:extLst>
                  <a:ext uri="{FF2B5EF4-FFF2-40B4-BE49-F238E27FC236}">
                    <a16:creationId xmlns:a16="http://schemas.microsoft.com/office/drawing/2014/main" id="{9BF1F85E-36B9-2BCA-0B3B-8A37D627C9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-310433" y="1866900"/>
                <a:ext cx="6314043" cy="456666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0" name="รูปภาพ 39">
                <a:extLst>
                  <a:ext uri="{FF2B5EF4-FFF2-40B4-BE49-F238E27FC236}">
                    <a16:creationId xmlns:a16="http://schemas.microsoft.com/office/drawing/2014/main" id="{AAF77DB1-0477-7C15-CD50-A51B9C4FD6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04800" y="5772944"/>
                <a:ext cx="6418120" cy="429587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1" name="รูปภาพ 40">
                <a:extLst>
                  <a:ext uri="{FF2B5EF4-FFF2-40B4-BE49-F238E27FC236}">
                    <a16:creationId xmlns:a16="http://schemas.microsoft.com/office/drawing/2014/main" id="{25773395-4303-E76C-52DE-655D772326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713992" y="5969839"/>
                <a:ext cx="6325607" cy="409898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2" name="รูปภาพ 41">
                <a:extLst>
                  <a:ext uri="{FF2B5EF4-FFF2-40B4-BE49-F238E27FC236}">
                    <a16:creationId xmlns:a16="http://schemas.microsoft.com/office/drawing/2014/main" id="{3295F7B1-2757-02B4-A40F-61C1AFDDEE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764651" y="1932504"/>
                <a:ext cx="6487506" cy="454712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3" name="รูปภาพ 42">
                <a:extLst>
                  <a:ext uri="{FF2B5EF4-FFF2-40B4-BE49-F238E27FC236}">
                    <a16:creationId xmlns:a16="http://schemas.microsoft.com/office/drawing/2014/main" id="{48882C9F-8EAA-C6E1-84CE-DF251D7A57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673289" y="5589879"/>
                <a:ext cx="6614711" cy="447894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44" name="TextBox 22">
              <a:extLst>
                <a:ext uri="{FF2B5EF4-FFF2-40B4-BE49-F238E27FC236}">
                  <a16:creationId xmlns:a16="http://schemas.microsoft.com/office/drawing/2014/main" id="{E9FFC84C-72B3-8D88-2526-354B163CAFB0}"/>
                </a:ext>
              </a:extLst>
            </p:cNvPr>
            <p:cNvSpPr txBox="1"/>
            <p:nvPr/>
          </p:nvSpPr>
          <p:spPr>
            <a:xfrm>
              <a:off x="5064287" y="1543240"/>
              <a:ext cx="10353900" cy="8582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th-TH" sz="1600" b="1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ภาพการดำเนินงานกิจกรรมประชุมสัมมนาเรื่อง "การถ่ายทอดประสบการณ์ สู่ตำแหน่งทางวิชาการ"</a:t>
              </a:r>
            </a:p>
            <a:p>
              <a:pPr algn="ctr"/>
              <a:r>
                <a:rPr lang="th-TH" sz="1600" b="1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วันพุธที่ 19 กรกฎาคม พ.ศ. 2566 เวลา 13.30 – 16.30 น.</a:t>
              </a:r>
            </a:p>
          </p:txBody>
        </p:sp>
      </p:grpSp>
      <p:grpSp>
        <p:nvGrpSpPr>
          <p:cNvPr id="52" name="กลุ่ม 51">
            <a:extLst>
              <a:ext uri="{FF2B5EF4-FFF2-40B4-BE49-F238E27FC236}">
                <a16:creationId xmlns:a16="http://schemas.microsoft.com/office/drawing/2014/main" id="{397FF18E-475E-52D4-D76C-CDB724EDB0BB}"/>
              </a:ext>
            </a:extLst>
          </p:cNvPr>
          <p:cNvGrpSpPr/>
          <p:nvPr/>
        </p:nvGrpSpPr>
        <p:grpSpPr>
          <a:xfrm>
            <a:off x="2818136" y="5895346"/>
            <a:ext cx="15316199" cy="4070642"/>
            <a:chOff x="-8738084" y="4401176"/>
            <a:chExt cx="27048426" cy="5332844"/>
          </a:xfrm>
        </p:grpSpPr>
        <p:pic>
          <p:nvPicPr>
            <p:cNvPr id="53" name="รูปภาพ 52">
              <a:extLst>
                <a:ext uri="{FF2B5EF4-FFF2-40B4-BE49-F238E27FC236}">
                  <a16:creationId xmlns:a16="http://schemas.microsoft.com/office/drawing/2014/main" id="{305BEFA1-8D7D-5E2E-F543-DD8543F87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581" y="4401176"/>
              <a:ext cx="4367424" cy="26621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4" name="รูปภาพ 53">
              <a:extLst>
                <a:ext uri="{FF2B5EF4-FFF2-40B4-BE49-F238E27FC236}">
                  <a16:creationId xmlns:a16="http://schemas.microsoft.com/office/drawing/2014/main" id="{F77E4BE6-DD00-52D1-C7F1-2A1C2B099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160" y="7225777"/>
              <a:ext cx="4458732" cy="23757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5" name="รูปภาพ 54">
              <a:extLst>
                <a:ext uri="{FF2B5EF4-FFF2-40B4-BE49-F238E27FC236}">
                  <a16:creationId xmlns:a16="http://schemas.microsoft.com/office/drawing/2014/main" id="{24DA0DDA-15FE-9A3B-8B20-1FA397DCC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99886" y="4404897"/>
              <a:ext cx="4456887" cy="259295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6" name="รูปภาพ 55">
              <a:extLst>
                <a:ext uri="{FF2B5EF4-FFF2-40B4-BE49-F238E27FC236}">
                  <a16:creationId xmlns:a16="http://schemas.microsoft.com/office/drawing/2014/main" id="{CE5BB543-5A20-9A94-CA8A-1284E5B1CF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7"/>
            <a:stretch/>
          </p:blipFill>
          <p:spPr bwMode="auto">
            <a:xfrm>
              <a:off x="9198525" y="4421258"/>
              <a:ext cx="4192507" cy="26621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7" name="รูปภาพ 56">
              <a:extLst>
                <a:ext uri="{FF2B5EF4-FFF2-40B4-BE49-F238E27FC236}">
                  <a16:creationId xmlns:a16="http://schemas.microsoft.com/office/drawing/2014/main" id="{CB85CC1A-D294-7C82-2EEF-E2CBC0D68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29039" y="7067691"/>
              <a:ext cx="4416926" cy="25530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8" name="รูปภาพ 57">
              <a:extLst>
                <a:ext uri="{FF2B5EF4-FFF2-40B4-BE49-F238E27FC236}">
                  <a16:creationId xmlns:a16="http://schemas.microsoft.com/office/drawing/2014/main" id="{F7D66CCE-BD7F-0B4D-4579-D8AD7B207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3302" y="7210375"/>
              <a:ext cx="4486236" cy="25236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9" name="รูปภาพ 58">
              <a:extLst>
                <a:ext uri="{FF2B5EF4-FFF2-40B4-BE49-F238E27FC236}">
                  <a16:creationId xmlns:a16="http://schemas.microsoft.com/office/drawing/2014/main" id="{8DEE1A64-D916-FDEA-CAAE-1C4482C62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38298" y="7063305"/>
              <a:ext cx="4336696" cy="26314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0" name="รูปภาพ 59">
              <a:extLst>
                <a:ext uri="{FF2B5EF4-FFF2-40B4-BE49-F238E27FC236}">
                  <a16:creationId xmlns:a16="http://schemas.microsoft.com/office/drawing/2014/main" id="{010ABDC6-85DE-05CB-FFB1-A1A5F08E6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070" y="7213850"/>
              <a:ext cx="4475233" cy="25170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1" name="รูปภาพ 60">
              <a:extLst>
                <a:ext uri="{FF2B5EF4-FFF2-40B4-BE49-F238E27FC236}">
                  <a16:creationId xmlns:a16="http://schemas.microsoft.com/office/drawing/2014/main" id="{AFA47968-3378-4EBF-2016-32DF68B4F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933" y="4414713"/>
              <a:ext cx="4458733" cy="27238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2" name="รูปภาพ 61">
              <a:extLst>
                <a:ext uri="{FF2B5EF4-FFF2-40B4-BE49-F238E27FC236}">
                  <a16:creationId xmlns:a16="http://schemas.microsoft.com/office/drawing/2014/main" id="{FE170030-8587-98B5-3559-41E0F68BB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9866" y="7063305"/>
              <a:ext cx="4490476" cy="252583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3" name="รูปภาพ 62">
              <a:extLst>
                <a:ext uri="{FF2B5EF4-FFF2-40B4-BE49-F238E27FC236}">
                  <a16:creationId xmlns:a16="http://schemas.microsoft.com/office/drawing/2014/main" id="{6A97C81A-7447-F33A-4B22-9A50653B2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738084" y="4669461"/>
              <a:ext cx="4490478" cy="2469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4" name="รูปภาพ 63">
              <a:extLst>
                <a:ext uri="{FF2B5EF4-FFF2-40B4-BE49-F238E27FC236}">
                  <a16:creationId xmlns:a16="http://schemas.microsoft.com/office/drawing/2014/main" id="{D4B7C95F-0DC3-C837-9B32-831ED162B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29363" y="4489605"/>
              <a:ext cx="4458733" cy="250824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65" name="TextBox 22">
            <a:extLst>
              <a:ext uri="{FF2B5EF4-FFF2-40B4-BE49-F238E27FC236}">
                <a16:creationId xmlns:a16="http://schemas.microsoft.com/office/drawing/2014/main" id="{AEF8557C-2EDA-4545-F129-181419DE9E94}"/>
              </a:ext>
            </a:extLst>
          </p:cNvPr>
          <p:cNvSpPr txBox="1"/>
          <p:nvPr/>
        </p:nvSpPr>
        <p:spPr>
          <a:xfrm>
            <a:off x="263377" y="6323417"/>
            <a:ext cx="2473058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ภาพการดำเนินงานกิจกรรมอบรมเชิงปฏิบัติการการแก้ปัญหาและตัดสินใจอย่างเป็นระบบ </a:t>
            </a:r>
          </a:p>
          <a:p>
            <a:pPr algn="ctr"/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"</a:t>
            </a:r>
            <a:r>
              <a:rPr lang="en-US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POWERFUL THINKING PROCESS" </a:t>
            </a: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ภายใต้โครงการปฏิรูประบบบริหารจัดการของมหาวิทยาลัย ในระหว่างวันที่ 21-22 สิงหาคม 2566 </a:t>
            </a:r>
          </a:p>
        </p:txBody>
      </p:sp>
    </p:spTree>
    <p:extLst>
      <p:ext uri="{BB962C8B-B14F-4D97-AF65-F5344CB8AC3E}">
        <p14:creationId xmlns:p14="http://schemas.microsoft.com/office/powerpoint/2010/main" val="2652961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กลุ่ม 37">
            <a:extLst>
              <a:ext uri="{FF2B5EF4-FFF2-40B4-BE49-F238E27FC236}">
                <a16:creationId xmlns:a16="http://schemas.microsoft.com/office/drawing/2014/main" id="{F47970C6-B417-C14A-3208-8A6A9252525D}"/>
              </a:ext>
            </a:extLst>
          </p:cNvPr>
          <p:cNvGrpSpPr/>
          <p:nvPr/>
        </p:nvGrpSpPr>
        <p:grpSpPr>
          <a:xfrm>
            <a:off x="152400" y="176410"/>
            <a:ext cx="1523999" cy="774963"/>
            <a:chOff x="152401" y="819052"/>
            <a:chExt cx="3575702" cy="1924468"/>
          </a:xfrm>
        </p:grpSpPr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B48524BA-5974-C0C0-82D3-0C308D2344F2}"/>
                </a:ext>
              </a:extLst>
            </p:cNvPr>
            <p:cNvSpPr/>
            <p:nvPr/>
          </p:nvSpPr>
          <p:spPr>
            <a:xfrm>
              <a:off x="2164630" y="819052"/>
              <a:ext cx="1563473" cy="1924468"/>
            </a:xfrm>
            <a:custGeom>
              <a:avLst/>
              <a:gdLst/>
              <a:ahLst/>
              <a:cxnLst/>
              <a:rect l="l" t="t" r="r" b="b"/>
              <a:pathLst>
                <a:path w="1485564" h="1797658">
                  <a:moveTo>
                    <a:pt x="0" y="0"/>
                  </a:moveTo>
                  <a:lnTo>
                    <a:pt x="1485565" y="0"/>
                  </a:lnTo>
                  <a:lnTo>
                    <a:pt x="1485565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025D4105-5DCF-E19E-D0F8-E11555FF05EC}"/>
                </a:ext>
              </a:extLst>
            </p:cNvPr>
            <p:cNvSpPr/>
            <p:nvPr/>
          </p:nvSpPr>
          <p:spPr>
            <a:xfrm>
              <a:off x="152401" y="819052"/>
              <a:ext cx="1891935" cy="1924468"/>
            </a:xfrm>
            <a:custGeom>
              <a:avLst/>
              <a:gdLst/>
              <a:ahLst/>
              <a:cxnLst/>
              <a:rect l="l" t="t" r="r" b="b"/>
              <a:pathLst>
                <a:path w="1797658" h="1797658">
                  <a:moveTo>
                    <a:pt x="0" y="0"/>
                  </a:moveTo>
                  <a:lnTo>
                    <a:pt x="1797657" y="0"/>
                  </a:lnTo>
                  <a:lnTo>
                    <a:pt x="1797657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BA33EF9A-8E7B-4E00-E6B4-429224879648}"/>
              </a:ext>
            </a:extLst>
          </p:cNvPr>
          <p:cNvGrpSpPr/>
          <p:nvPr/>
        </p:nvGrpSpPr>
        <p:grpSpPr>
          <a:xfrm>
            <a:off x="16350119" y="0"/>
            <a:ext cx="1937881" cy="952500"/>
            <a:chOff x="13784597" y="0"/>
            <a:chExt cx="4503403" cy="2247430"/>
          </a:xfrm>
        </p:grpSpPr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8E3DFFC0-AEB5-B094-C58D-8C8A663D8A4F}"/>
                </a:ext>
              </a:extLst>
            </p:cNvPr>
            <p:cNvSpPr/>
            <p:nvPr/>
          </p:nvSpPr>
          <p:spPr>
            <a:xfrm>
              <a:off x="13784597" y="320303"/>
              <a:ext cx="1434643" cy="1924468"/>
            </a:xfrm>
            <a:custGeom>
              <a:avLst/>
              <a:gdLst/>
              <a:ahLst/>
              <a:cxnLst/>
              <a:rect l="l" t="t" r="r" b="b"/>
              <a:pathLst>
                <a:path w="1363153" h="1797658">
                  <a:moveTo>
                    <a:pt x="0" y="0"/>
                  </a:moveTo>
                  <a:lnTo>
                    <a:pt x="1363153" y="0"/>
                  </a:lnTo>
                  <a:lnTo>
                    <a:pt x="1363153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pic>
          <p:nvPicPr>
            <p:cNvPr id="43" name="รูปภาพ 42">
              <a:extLst>
                <a:ext uri="{FF2B5EF4-FFF2-40B4-BE49-F238E27FC236}">
                  <a16:creationId xmlns:a16="http://schemas.microsoft.com/office/drawing/2014/main" id="{503F6C26-42A2-FAEE-8715-BF691A345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717" y="0"/>
              <a:ext cx="2819283" cy="2247430"/>
            </a:xfrm>
            <a:prstGeom prst="rect">
              <a:avLst/>
            </a:prstGeom>
          </p:spPr>
        </p:pic>
      </p:grpSp>
      <p:grpSp>
        <p:nvGrpSpPr>
          <p:cNvPr id="45" name="Group 29">
            <a:extLst>
              <a:ext uri="{FF2B5EF4-FFF2-40B4-BE49-F238E27FC236}">
                <a16:creationId xmlns:a16="http://schemas.microsoft.com/office/drawing/2014/main" id="{E7BEE76B-B432-20B4-C6A4-DEA13A673FC5}"/>
              </a:ext>
            </a:extLst>
          </p:cNvPr>
          <p:cNvGrpSpPr/>
          <p:nvPr/>
        </p:nvGrpSpPr>
        <p:grpSpPr>
          <a:xfrm>
            <a:off x="-1342907" y="10036354"/>
            <a:ext cx="20973813" cy="734301"/>
            <a:chOff x="0" y="0"/>
            <a:chExt cx="11607985" cy="406400"/>
          </a:xfrm>
        </p:grpSpPr>
        <p:sp>
          <p:nvSpPr>
            <p:cNvPr id="46" name="Freeform 30">
              <a:extLst>
                <a:ext uri="{FF2B5EF4-FFF2-40B4-BE49-F238E27FC236}">
                  <a16:creationId xmlns:a16="http://schemas.microsoft.com/office/drawing/2014/main" id="{8DB3AB41-6560-694B-5EE4-71DC49388ED8}"/>
                </a:ext>
              </a:extLst>
            </p:cNvPr>
            <p:cNvSpPr/>
            <p:nvPr/>
          </p:nvSpPr>
          <p:spPr>
            <a:xfrm>
              <a:off x="0" y="0"/>
              <a:ext cx="11607985" cy="406400"/>
            </a:xfrm>
            <a:custGeom>
              <a:avLst/>
              <a:gdLst/>
              <a:ahLst/>
              <a:cxnLst/>
              <a:rect l="l" t="t" r="r" b="b"/>
              <a:pathLst>
                <a:path w="11607985" h="406400">
                  <a:moveTo>
                    <a:pt x="11404785" y="0"/>
                  </a:moveTo>
                  <a:cubicBezTo>
                    <a:pt x="11517009" y="0"/>
                    <a:pt x="11607985" y="90976"/>
                    <a:pt x="11607985" y="203200"/>
                  </a:cubicBezTo>
                  <a:cubicBezTo>
                    <a:pt x="11607985" y="315424"/>
                    <a:pt x="11517009" y="406400"/>
                    <a:pt x="114047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2F6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7" name="TextBox 31">
              <a:extLst>
                <a:ext uri="{FF2B5EF4-FFF2-40B4-BE49-F238E27FC236}">
                  <a16:creationId xmlns:a16="http://schemas.microsoft.com/office/drawing/2014/main" id="{03769724-9CF6-B7BD-ADCB-EFFDCBC3DAF2}"/>
                </a:ext>
              </a:extLst>
            </p:cNvPr>
            <p:cNvSpPr txBox="1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8" name="Group 32">
            <a:extLst>
              <a:ext uri="{FF2B5EF4-FFF2-40B4-BE49-F238E27FC236}">
                <a16:creationId xmlns:a16="http://schemas.microsoft.com/office/drawing/2014/main" id="{0C994D00-7503-4BD2-21FB-51C15E5415E7}"/>
              </a:ext>
            </a:extLst>
          </p:cNvPr>
          <p:cNvGrpSpPr/>
          <p:nvPr/>
        </p:nvGrpSpPr>
        <p:grpSpPr>
          <a:xfrm>
            <a:off x="1937882" y="10036354"/>
            <a:ext cx="14412237" cy="734301"/>
            <a:chOff x="0" y="0"/>
            <a:chExt cx="7976472" cy="406400"/>
          </a:xfrm>
        </p:grpSpPr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CED4238E-4040-BD45-225E-889CBCC685A4}"/>
                </a:ext>
              </a:extLst>
            </p:cNvPr>
            <p:cNvSpPr/>
            <p:nvPr/>
          </p:nvSpPr>
          <p:spPr>
            <a:xfrm>
              <a:off x="0" y="0"/>
              <a:ext cx="7976472" cy="406400"/>
            </a:xfrm>
            <a:custGeom>
              <a:avLst/>
              <a:gdLst/>
              <a:ahLst/>
              <a:cxnLst/>
              <a:rect l="l" t="t" r="r" b="b"/>
              <a:pathLst>
                <a:path w="7976472" h="406400">
                  <a:moveTo>
                    <a:pt x="7773272" y="0"/>
                  </a:moveTo>
                  <a:cubicBezTo>
                    <a:pt x="7885496" y="0"/>
                    <a:pt x="7976472" y="90976"/>
                    <a:pt x="7976472" y="203200"/>
                  </a:cubicBezTo>
                  <a:cubicBezTo>
                    <a:pt x="7976472" y="315424"/>
                    <a:pt x="7885496" y="406400"/>
                    <a:pt x="777327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296BD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0" name="TextBox 34">
              <a:extLst>
                <a:ext uri="{FF2B5EF4-FFF2-40B4-BE49-F238E27FC236}">
                  <a16:creationId xmlns:a16="http://schemas.microsoft.com/office/drawing/2014/main" id="{00D02543-8E95-7B27-5C0C-F71E238868BB}"/>
                </a:ext>
              </a:extLst>
            </p:cNvPr>
            <p:cNvSpPr txBox="1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1" name="Group 35">
            <a:extLst>
              <a:ext uri="{FF2B5EF4-FFF2-40B4-BE49-F238E27FC236}">
                <a16:creationId xmlns:a16="http://schemas.microsoft.com/office/drawing/2014/main" id="{DB4AD32F-9B4E-EB56-DB1A-7F10B0C2D11E}"/>
              </a:ext>
            </a:extLst>
          </p:cNvPr>
          <p:cNvGrpSpPr/>
          <p:nvPr/>
        </p:nvGrpSpPr>
        <p:grpSpPr>
          <a:xfrm>
            <a:off x="4366787" y="10036354"/>
            <a:ext cx="9554425" cy="734301"/>
            <a:chOff x="0" y="0"/>
            <a:chExt cx="5287909" cy="406400"/>
          </a:xfrm>
        </p:grpSpPr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84FAA949-C3E2-D3A9-797C-E6FB752862E2}"/>
                </a:ext>
              </a:extLst>
            </p:cNvPr>
            <p:cNvSpPr/>
            <p:nvPr/>
          </p:nvSpPr>
          <p:spPr>
            <a:xfrm>
              <a:off x="0" y="0"/>
              <a:ext cx="5287909" cy="406400"/>
            </a:xfrm>
            <a:custGeom>
              <a:avLst/>
              <a:gdLst/>
              <a:ahLst/>
              <a:cxnLst/>
              <a:rect l="l" t="t" r="r" b="b"/>
              <a:pathLst>
                <a:path w="5287909" h="406400">
                  <a:moveTo>
                    <a:pt x="5084709" y="0"/>
                  </a:moveTo>
                  <a:cubicBezTo>
                    <a:pt x="5196934" y="0"/>
                    <a:pt x="5287909" y="90976"/>
                    <a:pt x="5287909" y="203200"/>
                  </a:cubicBezTo>
                  <a:cubicBezTo>
                    <a:pt x="5287909" y="315424"/>
                    <a:pt x="5196934" y="406400"/>
                    <a:pt x="508470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BC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3" name="TextBox 37">
              <a:extLst>
                <a:ext uri="{FF2B5EF4-FFF2-40B4-BE49-F238E27FC236}">
                  <a16:creationId xmlns:a16="http://schemas.microsoft.com/office/drawing/2014/main" id="{60CF35E5-D0D8-99CB-38AA-2610CDD50825}"/>
                </a:ext>
              </a:extLst>
            </p:cNvPr>
            <p:cNvSpPr txBox="1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6" name="สี่เหลี่ยมผืนผ้า: มุมมน 65">
            <a:extLst>
              <a:ext uri="{FF2B5EF4-FFF2-40B4-BE49-F238E27FC236}">
                <a16:creationId xmlns:a16="http://schemas.microsoft.com/office/drawing/2014/main" id="{0844EC6B-2F3D-7C82-1356-AC224CC93C38}"/>
              </a:ext>
            </a:extLst>
          </p:cNvPr>
          <p:cNvSpPr/>
          <p:nvPr/>
        </p:nvSpPr>
        <p:spPr>
          <a:xfrm>
            <a:off x="0" y="2519175"/>
            <a:ext cx="3456303" cy="100422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1. หลักสูตร “การออกแบบและใช้งานจอ </a:t>
            </a:r>
            <a:r>
              <a:rPr lang="en-US" sz="28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HMI Basic GOT”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9AFFF82-1C66-796A-7F59-07A2C4B7503B}"/>
              </a:ext>
            </a:extLst>
          </p:cNvPr>
          <p:cNvSpPr/>
          <p:nvPr/>
        </p:nvSpPr>
        <p:spPr>
          <a:xfrm>
            <a:off x="-1" y="0"/>
            <a:ext cx="18288001" cy="11754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E2BCF3A-D079-39FD-11ED-C23AB06AC736}"/>
              </a:ext>
            </a:extLst>
          </p:cNvPr>
          <p:cNvSpPr/>
          <p:nvPr/>
        </p:nvSpPr>
        <p:spPr>
          <a:xfrm>
            <a:off x="10328015" y="75386"/>
            <a:ext cx="7637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3600" b="1" dirty="0">
                <a:solidFill>
                  <a:sysClr val="windowText" lastClr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รายงานความก้าวหน้าการดำเนินงานโครงการ รอบ 6 เดือน</a:t>
            </a:r>
          </a:p>
          <a:p>
            <a:pPr algn="r"/>
            <a:r>
              <a:rPr lang="th-TH" sz="3600" b="1" dirty="0">
                <a:solidFill>
                  <a:sysClr val="windowText" lastClr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โดย มหาวิทยาลัยราชภัฏลำปาง</a:t>
            </a:r>
          </a:p>
        </p:txBody>
      </p: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1FD7F1D4-D239-672D-8F25-3900FA400C2F}"/>
              </a:ext>
            </a:extLst>
          </p:cNvPr>
          <p:cNvGrpSpPr/>
          <p:nvPr/>
        </p:nvGrpSpPr>
        <p:grpSpPr>
          <a:xfrm>
            <a:off x="259841" y="198178"/>
            <a:ext cx="1523999" cy="774963"/>
            <a:chOff x="152401" y="819052"/>
            <a:chExt cx="3575702" cy="1924468"/>
          </a:xfrm>
        </p:grpSpPr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23C92772-D0C1-28E1-1A04-97E289775998}"/>
                </a:ext>
              </a:extLst>
            </p:cNvPr>
            <p:cNvSpPr/>
            <p:nvPr/>
          </p:nvSpPr>
          <p:spPr>
            <a:xfrm>
              <a:off x="2164630" y="819052"/>
              <a:ext cx="1563473" cy="1924468"/>
            </a:xfrm>
            <a:custGeom>
              <a:avLst/>
              <a:gdLst/>
              <a:ahLst/>
              <a:cxnLst/>
              <a:rect l="l" t="t" r="r" b="b"/>
              <a:pathLst>
                <a:path w="1485564" h="1797658">
                  <a:moveTo>
                    <a:pt x="0" y="0"/>
                  </a:moveTo>
                  <a:lnTo>
                    <a:pt x="1485565" y="0"/>
                  </a:lnTo>
                  <a:lnTo>
                    <a:pt x="1485565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id="{08F70A68-D8E5-4E67-B47E-0C1B61689FCE}"/>
                </a:ext>
              </a:extLst>
            </p:cNvPr>
            <p:cNvSpPr/>
            <p:nvPr/>
          </p:nvSpPr>
          <p:spPr>
            <a:xfrm>
              <a:off x="152401" y="819052"/>
              <a:ext cx="1891935" cy="1924468"/>
            </a:xfrm>
            <a:custGeom>
              <a:avLst/>
              <a:gdLst/>
              <a:ahLst/>
              <a:cxnLst/>
              <a:rect l="l" t="t" r="r" b="b"/>
              <a:pathLst>
                <a:path w="1797658" h="1797658">
                  <a:moveTo>
                    <a:pt x="0" y="0"/>
                  </a:moveTo>
                  <a:lnTo>
                    <a:pt x="1797657" y="0"/>
                  </a:lnTo>
                  <a:lnTo>
                    <a:pt x="1797657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A310DB4C-7D64-1667-6F0A-3CF56B0C189F}"/>
              </a:ext>
            </a:extLst>
          </p:cNvPr>
          <p:cNvGrpSpPr/>
          <p:nvPr/>
        </p:nvGrpSpPr>
        <p:grpSpPr>
          <a:xfrm>
            <a:off x="2068570" y="44856"/>
            <a:ext cx="1937881" cy="952500"/>
            <a:chOff x="13784597" y="0"/>
            <a:chExt cx="4503403" cy="2247430"/>
          </a:xfrm>
        </p:grpSpPr>
        <p:sp>
          <p:nvSpPr>
            <p:cNvPr id="9" name="Freeform 36">
              <a:extLst>
                <a:ext uri="{FF2B5EF4-FFF2-40B4-BE49-F238E27FC236}">
                  <a16:creationId xmlns:a16="http://schemas.microsoft.com/office/drawing/2014/main" id="{6C236DE8-3541-7085-2188-458BE03864FD}"/>
                </a:ext>
              </a:extLst>
            </p:cNvPr>
            <p:cNvSpPr/>
            <p:nvPr/>
          </p:nvSpPr>
          <p:spPr>
            <a:xfrm>
              <a:off x="13784597" y="320303"/>
              <a:ext cx="1434643" cy="1924468"/>
            </a:xfrm>
            <a:custGeom>
              <a:avLst/>
              <a:gdLst/>
              <a:ahLst/>
              <a:cxnLst/>
              <a:rect l="l" t="t" r="r" b="b"/>
              <a:pathLst>
                <a:path w="1363153" h="1797658">
                  <a:moveTo>
                    <a:pt x="0" y="0"/>
                  </a:moveTo>
                  <a:lnTo>
                    <a:pt x="1363153" y="0"/>
                  </a:lnTo>
                  <a:lnTo>
                    <a:pt x="1363153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12300797-B47E-B1BC-13B8-3C1774566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717" y="0"/>
              <a:ext cx="2819283" cy="2247430"/>
            </a:xfrm>
            <a:prstGeom prst="rect">
              <a:avLst/>
            </a:prstGeom>
          </p:spPr>
        </p:pic>
      </p:grpSp>
      <p:sp>
        <p:nvSpPr>
          <p:cNvPr id="37" name="TextBox 19">
            <a:extLst>
              <a:ext uri="{FF2B5EF4-FFF2-40B4-BE49-F238E27FC236}">
                <a16:creationId xmlns:a16="http://schemas.microsoft.com/office/drawing/2014/main" id="{B0BD3504-C434-F99D-DB01-89F5F3759AC0}"/>
              </a:ext>
            </a:extLst>
          </p:cNvPr>
          <p:cNvSpPr txBox="1"/>
          <p:nvPr/>
        </p:nvSpPr>
        <p:spPr>
          <a:xfrm>
            <a:off x="762001" y="1122283"/>
            <a:ext cx="16569224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4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ผลผลิตที่ </a:t>
            </a:r>
            <a:r>
              <a:rPr lang="en-US" sz="4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4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จำนวนหลักสูตรการฝึกอบรมที่เป็นไปตามความต้องการในการฝึกอบรม</a:t>
            </a:r>
          </a:p>
          <a:p>
            <a:pPr algn="ctr"/>
            <a:r>
              <a:rPr lang="th-TH" sz="4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พัฒนาทักษะและสมรรถนะ ในการทำงาน ไม่น้อยกว่า 5 หลักสูตร</a:t>
            </a:r>
          </a:p>
        </p:txBody>
      </p:sp>
      <p:sp>
        <p:nvSpPr>
          <p:cNvPr id="11" name="สี่เหลี่ยมผืนผ้า: มุมมน 10">
            <a:extLst>
              <a:ext uri="{FF2B5EF4-FFF2-40B4-BE49-F238E27FC236}">
                <a16:creationId xmlns:a16="http://schemas.microsoft.com/office/drawing/2014/main" id="{37D93FD6-A03D-3A92-6C55-CEADA0E2EDE7}"/>
              </a:ext>
            </a:extLst>
          </p:cNvPr>
          <p:cNvSpPr/>
          <p:nvPr/>
        </p:nvSpPr>
        <p:spPr>
          <a:xfrm>
            <a:off x="3623685" y="2519175"/>
            <a:ext cx="4205876" cy="100422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หลักสูตร “การบริหารการขายสินค้าออนไลน์ด้วย </a:t>
            </a:r>
            <a:r>
              <a:rPr lang="en-US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Line Official Account”</a:t>
            </a:r>
          </a:p>
        </p:txBody>
      </p:sp>
      <p:sp>
        <p:nvSpPr>
          <p:cNvPr id="12" name="สี่เหลี่ยมผืนผ้า: มุมมน 11">
            <a:extLst>
              <a:ext uri="{FF2B5EF4-FFF2-40B4-BE49-F238E27FC236}">
                <a16:creationId xmlns:a16="http://schemas.microsoft.com/office/drawing/2014/main" id="{56299E69-62CD-B021-3430-C18E9301BD65}"/>
              </a:ext>
            </a:extLst>
          </p:cNvPr>
          <p:cNvSpPr/>
          <p:nvPr/>
        </p:nvSpPr>
        <p:spPr>
          <a:xfrm>
            <a:off x="7967085" y="2530212"/>
            <a:ext cx="3053548" cy="100422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หลักสูตร “การขายสินค้าออนไลน์ด้วย </a:t>
            </a:r>
            <a:r>
              <a:rPr lang="en-US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TikTok”</a:t>
            </a:r>
          </a:p>
        </p:txBody>
      </p:sp>
      <p:sp>
        <p:nvSpPr>
          <p:cNvPr id="13" name="สี่เหลี่ยมผืนผ้า: มุมมน 12">
            <a:extLst>
              <a:ext uri="{FF2B5EF4-FFF2-40B4-BE49-F238E27FC236}">
                <a16:creationId xmlns:a16="http://schemas.microsoft.com/office/drawing/2014/main" id="{235E3E97-8890-CDEA-6D8A-279C0F2805B7}"/>
              </a:ext>
            </a:extLst>
          </p:cNvPr>
          <p:cNvSpPr/>
          <p:nvPr/>
        </p:nvSpPr>
        <p:spPr>
          <a:xfrm>
            <a:off x="11167485" y="2530212"/>
            <a:ext cx="3053549" cy="100422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หลักสูตร “พื้นฐานแบ</a:t>
            </a:r>
            <a:r>
              <a:rPr lang="th-TH" sz="2800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ริ่งส์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ในงานอุตสาหกรรมทั่วไป” </a:t>
            </a:r>
            <a:endParaRPr lang="en-US" sz="2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18A830F3-8A4A-FE5B-C961-39A684927910}"/>
              </a:ext>
            </a:extLst>
          </p:cNvPr>
          <p:cNvSpPr/>
          <p:nvPr/>
        </p:nvSpPr>
        <p:spPr>
          <a:xfrm>
            <a:off x="14347104" y="2513725"/>
            <a:ext cx="3923531" cy="100422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หลักสูตร “การออกแบบและติดตั้งระบบสูบน้ำพลังงานแสงอาทิตย์”</a:t>
            </a:r>
          </a:p>
        </p:txBody>
      </p:sp>
      <p:pic>
        <p:nvPicPr>
          <p:cNvPr id="67" name="Picture 2">
            <a:extLst>
              <a:ext uri="{FF2B5EF4-FFF2-40B4-BE49-F238E27FC236}">
                <a16:creationId xmlns:a16="http://schemas.microsoft.com/office/drawing/2014/main" id="{512DB2BD-2A94-B165-F063-E1BDA7FE8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75" y="3911176"/>
            <a:ext cx="2199521" cy="146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">
            <a:extLst>
              <a:ext uri="{FF2B5EF4-FFF2-40B4-BE49-F238E27FC236}">
                <a16:creationId xmlns:a16="http://schemas.microsoft.com/office/drawing/2014/main" id="{2CDF0DC3-A4E9-ED7B-243D-0D9B9E2C7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63" y="5554524"/>
            <a:ext cx="2199520" cy="147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3">
            <a:extLst>
              <a:ext uri="{FF2B5EF4-FFF2-40B4-BE49-F238E27FC236}">
                <a16:creationId xmlns:a16="http://schemas.microsoft.com/office/drawing/2014/main" id="{6E4669D0-A5BE-D0DE-5C9C-E2455250B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97" y="7203045"/>
            <a:ext cx="2199521" cy="146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4">
            <a:extLst>
              <a:ext uri="{FF2B5EF4-FFF2-40B4-BE49-F238E27FC236}">
                <a16:creationId xmlns:a16="http://schemas.microsoft.com/office/drawing/2014/main" id="{0418CBD4-9237-252A-C871-1D4E7D530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078" y="8058757"/>
            <a:ext cx="2199521" cy="14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2">
            <a:extLst>
              <a:ext uri="{FF2B5EF4-FFF2-40B4-BE49-F238E27FC236}">
                <a16:creationId xmlns:a16="http://schemas.microsoft.com/office/drawing/2014/main" id="{4B15084D-7744-EDC5-96BC-1D2F8D99B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697" y="3761608"/>
            <a:ext cx="26574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3">
            <a:extLst>
              <a:ext uri="{FF2B5EF4-FFF2-40B4-BE49-F238E27FC236}">
                <a16:creationId xmlns:a16="http://schemas.microsoft.com/office/drawing/2014/main" id="{712AF547-D997-827F-4C86-FF843165A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626" y="3766373"/>
            <a:ext cx="26574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4">
            <a:extLst>
              <a:ext uri="{FF2B5EF4-FFF2-40B4-BE49-F238E27FC236}">
                <a16:creationId xmlns:a16="http://schemas.microsoft.com/office/drawing/2014/main" id="{088A0314-B4F6-DE42-C32C-1D9029A7D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221" y="5831697"/>
            <a:ext cx="26574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5">
            <a:extLst>
              <a:ext uri="{FF2B5EF4-FFF2-40B4-BE49-F238E27FC236}">
                <a16:creationId xmlns:a16="http://schemas.microsoft.com/office/drawing/2014/main" id="{4A7E8D4C-B86A-577B-8494-730C4D7EB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150" y="5859443"/>
            <a:ext cx="26574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4">
            <a:extLst>
              <a:ext uri="{FF2B5EF4-FFF2-40B4-BE49-F238E27FC236}">
                <a16:creationId xmlns:a16="http://schemas.microsoft.com/office/drawing/2014/main" id="{3F4CB106-0BF3-29A0-04A4-D9D187FB69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50855" y="5763230"/>
            <a:ext cx="2657143" cy="1771429"/>
          </a:xfrm>
          <a:prstGeom prst="rect">
            <a:avLst/>
          </a:prstGeom>
        </p:spPr>
      </p:pic>
      <p:pic>
        <p:nvPicPr>
          <p:cNvPr id="76" name="Picture 2">
            <a:extLst>
              <a:ext uri="{FF2B5EF4-FFF2-40B4-BE49-F238E27FC236}">
                <a16:creationId xmlns:a16="http://schemas.microsoft.com/office/drawing/2014/main" id="{8E4FE985-E869-149C-BA42-A7A51A5B5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855" y="3777410"/>
            <a:ext cx="26479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3">
            <a:extLst>
              <a:ext uri="{FF2B5EF4-FFF2-40B4-BE49-F238E27FC236}">
                <a16:creationId xmlns:a16="http://schemas.microsoft.com/office/drawing/2014/main" id="{F263BE3C-BEAD-284B-3086-B55807977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855" y="7678770"/>
            <a:ext cx="26479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2">
            <a:extLst>
              <a:ext uri="{FF2B5EF4-FFF2-40B4-BE49-F238E27FC236}">
                <a16:creationId xmlns:a16="http://schemas.microsoft.com/office/drawing/2014/main" id="{028FC003-4A36-60A8-F3BB-E9DC8953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653" y="7831321"/>
            <a:ext cx="25622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3">
            <a:extLst>
              <a:ext uri="{FF2B5EF4-FFF2-40B4-BE49-F238E27FC236}">
                <a16:creationId xmlns:a16="http://schemas.microsoft.com/office/drawing/2014/main" id="{3017DC6A-B060-797E-AD66-49C8A49C8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038" y="7459222"/>
            <a:ext cx="25622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4">
            <a:extLst>
              <a:ext uri="{FF2B5EF4-FFF2-40B4-BE49-F238E27FC236}">
                <a16:creationId xmlns:a16="http://schemas.microsoft.com/office/drawing/2014/main" id="{2117FCC9-A276-90CE-61F0-445947D02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260" y="5610288"/>
            <a:ext cx="25622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5">
            <a:extLst>
              <a:ext uri="{FF2B5EF4-FFF2-40B4-BE49-F238E27FC236}">
                <a16:creationId xmlns:a16="http://schemas.microsoft.com/office/drawing/2014/main" id="{D6DB2C89-55C9-45EF-A3A5-96DEB7079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493" y="3761354"/>
            <a:ext cx="25622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กล่องข้อความ 82">
            <a:extLst>
              <a:ext uri="{FF2B5EF4-FFF2-40B4-BE49-F238E27FC236}">
                <a16:creationId xmlns:a16="http://schemas.microsoft.com/office/drawing/2014/main" id="{0E2A42FD-A9D0-5C18-A044-2EEC55703C3D}"/>
              </a:ext>
            </a:extLst>
          </p:cNvPr>
          <p:cNvSpPr txBox="1"/>
          <p:nvPr/>
        </p:nvSpPr>
        <p:spPr>
          <a:xfrm>
            <a:off x="14647292" y="3878256"/>
            <a:ext cx="324568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อยู่ระหว่างการดำเนินการประสานวิทยากร และกำหนดวันจัดกิจกรรม </a:t>
            </a:r>
            <a:endParaRPr lang="en-US" sz="40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92829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กลุ่ม 37">
            <a:extLst>
              <a:ext uri="{FF2B5EF4-FFF2-40B4-BE49-F238E27FC236}">
                <a16:creationId xmlns:a16="http://schemas.microsoft.com/office/drawing/2014/main" id="{F47970C6-B417-C14A-3208-8A6A9252525D}"/>
              </a:ext>
            </a:extLst>
          </p:cNvPr>
          <p:cNvGrpSpPr/>
          <p:nvPr/>
        </p:nvGrpSpPr>
        <p:grpSpPr>
          <a:xfrm>
            <a:off x="152400" y="176410"/>
            <a:ext cx="1523999" cy="774963"/>
            <a:chOff x="152401" y="819052"/>
            <a:chExt cx="3575702" cy="1924468"/>
          </a:xfrm>
        </p:grpSpPr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B48524BA-5974-C0C0-82D3-0C308D2344F2}"/>
                </a:ext>
              </a:extLst>
            </p:cNvPr>
            <p:cNvSpPr/>
            <p:nvPr/>
          </p:nvSpPr>
          <p:spPr>
            <a:xfrm>
              <a:off x="2164630" y="819052"/>
              <a:ext cx="1563473" cy="1924468"/>
            </a:xfrm>
            <a:custGeom>
              <a:avLst/>
              <a:gdLst/>
              <a:ahLst/>
              <a:cxnLst/>
              <a:rect l="l" t="t" r="r" b="b"/>
              <a:pathLst>
                <a:path w="1485564" h="1797658">
                  <a:moveTo>
                    <a:pt x="0" y="0"/>
                  </a:moveTo>
                  <a:lnTo>
                    <a:pt x="1485565" y="0"/>
                  </a:lnTo>
                  <a:lnTo>
                    <a:pt x="1485565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025D4105-5DCF-E19E-D0F8-E11555FF05EC}"/>
                </a:ext>
              </a:extLst>
            </p:cNvPr>
            <p:cNvSpPr/>
            <p:nvPr/>
          </p:nvSpPr>
          <p:spPr>
            <a:xfrm>
              <a:off x="152401" y="819052"/>
              <a:ext cx="1891935" cy="1924468"/>
            </a:xfrm>
            <a:custGeom>
              <a:avLst/>
              <a:gdLst/>
              <a:ahLst/>
              <a:cxnLst/>
              <a:rect l="l" t="t" r="r" b="b"/>
              <a:pathLst>
                <a:path w="1797658" h="1797658">
                  <a:moveTo>
                    <a:pt x="0" y="0"/>
                  </a:moveTo>
                  <a:lnTo>
                    <a:pt x="1797657" y="0"/>
                  </a:lnTo>
                  <a:lnTo>
                    <a:pt x="1797657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BA33EF9A-8E7B-4E00-E6B4-429224879648}"/>
              </a:ext>
            </a:extLst>
          </p:cNvPr>
          <p:cNvGrpSpPr/>
          <p:nvPr/>
        </p:nvGrpSpPr>
        <p:grpSpPr>
          <a:xfrm>
            <a:off x="16350119" y="0"/>
            <a:ext cx="1937881" cy="952500"/>
            <a:chOff x="13784597" y="0"/>
            <a:chExt cx="4503403" cy="2247430"/>
          </a:xfrm>
        </p:grpSpPr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8E3DFFC0-AEB5-B094-C58D-8C8A663D8A4F}"/>
                </a:ext>
              </a:extLst>
            </p:cNvPr>
            <p:cNvSpPr/>
            <p:nvPr/>
          </p:nvSpPr>
          <p:spPr>
            <a:xfrm>
              <a:off x="13784597" y="320303"/>
              <a:ext cx="1434643" cy="1924468"/>
            </a:xfrm>
            <a:custGeom>
              <a:avLst/>
              <a:gdLst/>
              <a:ahLst/>
              <a:cxnLst/>
              <a:rect l="l" t="t" r="r" b="b"/>
              <a:pathLst>
                <a:path w="1363153" h="1797658">
                  <a:moveTo>
                    <a:pt x="0" y="0"/>
                  </a:moveTo>
                  <a:lnTo>
                    <a:pt x="1363153" y="0"/>
                  </a:lnTo>
                  <a:lnTo>
                    <a:pt x="1363153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pic>
          <p:nvPicPr>
            <p:cNvPr id="43" name="รูปภาพ 42">
              <a:extLst>
                <a:ext uri="{FF2B5EF4-FFF2-40B4-BE49-F238E27FC236}">
                  <a16:creationId xmlns:a16="http://schemas.microsoft.com/office/drawing/2014/main" id="{503F6C26-42A2-FAEE-8715-BF691A345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717" y="0"/>
              <a:ext cx="2819283" cy="2247430"/>
            </a:xfrm>
            <a:prstGeom prst="rect">
              <a:avLst/>
            </a:prstGeom>
          </p:spPr>
        </p:pic>
      </p:grpSp>
      <p:grpSp>
        <p:nvGrpSpPr>
          <p:cNvPr id="45" name="Group 29">
            <a:extLst>
              <a:ext uri="{FF2B5EF4-FFF2-40B4-BE49-F238E27FC236}">
                <a16:creationId xmlns:a16="http://schemas.microsoft.com/office/drawing/2014/main" id="{E7BEE76B-B432-20B4-C6A4-DEA13A673FC5}"/>
              </a:ext>
            </a:extLst>
          </p:cNvPr>
          <p:cNvGrpSpPr/>
          <p:nvPr/>
        </p:nvGrpSpPr>
        <p:grpSpPr>
          <a:xfrm>
            <a:off x="-1342907" y="10036354"/>
            <a:ext cx="20973813" cy="734301"/>
            <a:chOff x="0" y="0"/>
            <a:chExt cx="11607985" cy="406400"/>
          </a:xfrm>
        </p:grpSpPr>
        <p:sp>
          <p:nvSpPr>
            <p:cNvPr id="46" name="Freeform 30">
              <a:extLst>
                <a:ext uri="{FF2B5EF4-FFF2-40B4-BE49-F238E27FC236}">
                  <a16:creationId xmlns:a16="http://schemas.microsoft.com/office/drawing/2014/main" id="{8DB3AB41-6560-694B-5EE4-71DC49388ED8}"/>
                </a:ext>
              </a:extLst>
            </p:cNvPr>
            <p:cNvSpPr/>
            <p:nvPr/>
          </p:nvSpPr>
          <p:spPr>
            <a:xfrm>
              <a:off x="0" y="0"/>
              <a:ext cx="11607985" cy="406400"/>
            </a:xfrm>
            <a:custGeom>
              <a:avLst/>
              <a:gdLst/>
              <a:ahLst/>
              <a:cxnLst/>
              <a:rect l="l" t="t" r="r" b="b"/>
              <a:pathLst>
                <a:path w="11607985" h="406400">
                  <a:moveTo>
                    <a:pt x="11404785" y="0"/>
                  </a:moveTo>
                  <a:cubicBezTo>
                    <a:pt x="11517009" y="0"/>
                    <a:pt x="11607985" y="90976"/>
                    <a:pt x="11607985" y="203200"/>
                  </a:cubicBezTo>
                  <a:cubicBezTo>
                    <a:pt x="11607985" y="315424"/>
                    <a:pt x="11517009" y="406400"/>
                    <a:pt x="114047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2F6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7" name="TextBox 31">
              <a:extLst>
                <a:ext uri="{FF2B5EF4-FFF2-40B4-BE49-F238E27FC236}">
                  <a16:creationId xmlns:a16="http://schemas.microsoft.com/office/drawing/2014/main" id="{03769724-9CF6-B7BD-ADCB-EFFDCBC3DAF2}"/>
                </a:ext>
              </a:extLst>
            </p:cNvPr>
            <p:cNvSpPr txBox="1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8" name="Group 32">
            <a:extLst>
              <a:ext uri="{FF2B5EF4-FFF2-40B4-BE49-F238E27FC236}">
                <a16:creationId xmlns:a16="http://schemas.microsoft.com/office/drawing/2014/main" id="{0C994D00-7503-4BD2-21FB-51C15E5415E7}"/>
              </a:ext>
            </a:extLst>
          </p:cNvPr>
          <p:cNvGrpSpPr/>
          <p:nvPr/>
        </p:nvGrpSpPr>
        <p:grpSpPr>
          <a:xfrm>
            <a:off x="1937882" y="10036354"/>
            <a:ext cx="14412237" cy="734301"/>
            <a:chOff x="0" y="0"/>
            <a:chExt cx="7976472" cy="406400"/>
          </a:xfrm>
        </p:grpSpPr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CED4238E-4040-BD45-225E-889CBCC685A4}"/>
                </a:ext>
              </a:extLst>
            </p:cNvPr>
            <p:cNvSpPr/>
            <p:nvPr/>
          </p:nvSpPr>
          <p:spPr>
            <a:xfrm>
              <a:off x="0" y="0"/>
              <a:ext cx="7976472" cy="406400"/>
            </a:xfrm>
            <a:custGeom>
              <a:avLst/>
              <a:gdLst/>
              <a:ahLst/>
              <a:cxnLst/>
              <a:rect l="l" t="t" r="r" b="b"/>
              <a:pathLst>
                <a:path w="7976472" h="406400">
                  <a:moveTo>
                    <a:pt x="7773272" y="0"/>
                  </a:moveTo>
                  <a:cubicBezTo>
                    <a:pt x="7885496" y="0"/>
                    <a:pt x="7976472" y="90976"/>
                    <a:pt x="7976472" y="203200"/>
                  </a:cubicBezTo>
                  <a:cubicBezTo>
                    <a:pt x="7976472" y="315424"/>
                    <a:pt x="7885496" y="406400"/>
                    <a:pt x="777327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296BD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0" name="TextBox 34">
              <a:extLst>
                <a:ext uri="{FF2B5EF4-FFF2-40B4-BE49-F238E27FC236}">
                  <a16:creationId xmlns:a16="http://schemas.microsoft.com/office/drawing/2014/main" id="{00D02543-8E95-7B27-5C0C-F71E238868BB}"/>
                </a:ext>
              </a:extLst>
            </p:cNvPr>
            <p:cNvSpPr txBox="1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1" name="Group 35">
            <a:extLst>
              <a:ext uri="{FF2B5EF4-FFF2-40B4-BE49-F238E27FC236}">
                <a16:creationId xmlns:a16="http://schemas.microsoft.com/office/drawing/2014/main" id="{DB4AD32F-9B4E-EB56-DB1A-7F10B0C2D11E}"/>
              </a:ext>
            </a:extLst>
          </p:cNvPr>
          <p:cNvGrpSpPr/>
          <p:nvPr/>
        </p:nvGrpSpPr>
        <p:grpSpPr>
          <a:xfrm>
            <a:off x="4366787" y="10036354"/>
            <a:ext cx="9554425" cy="734301"/>
            <a:chOff x="0" y="0"/>
            <a:chExt cx="5287909" cy="406400"/>
          </a:xfrm>
        </p:grpSpPr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84FAA949-C3E2-D3A9-797C-E6FB752862E2}"/>
                </a:ext>
              </a:extLst>
            </p:cNvPr>
            <p:cNvSpPr/>
            <p:nvPr/>
          </p:nvSpPr>
          <p:spPr>
            <a:xfrm>
              <a:off x="0" y="0"/>
              <a:ext cx="5287909" cy="406400"/>
            </a:xfrm>
            <a:custGeom>
              <a:avLst/>
              <a:gdLst/>
              <a:ahLst/>
              <a:cxnLst/>
              <a:rect l="l" t="t" r="r" b="b"/>
              <a:pathLst>
                <a:path w="5287909" h="406400">
                  <a:moveTo>
                    <a:pt x="5084709" y="0"/>
                  </a:moveTo>
                  <a:cubicBezTo>
                    <a:pt x="5196934" y="0"/>
                    <a:pt x="5287909" y="90976"/>
                    <a:pt x="5287909" y="203200"/>
                  </a:cubicBezTo>
                  <a:cubicBezTo>
                    <a:pt x="5287909" y="315424"/>
                    <a:pt x="5196934" y="406400"/>
                    <a:pt x="508470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BC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3" name="TextBox 37">
              <a:extLst>
                <a:ext uri="{FF2B5EF4-FFF2-40B4-BE49-F238E27FC236}">
                  <a16:creationId xmlns:a16="http://schemas.microsoft.com/office/drawing/2014/main" id="{60CF35E5-D0D8-99CB-38AA-2610CDD50825}"/>
                </a:ext>
              </a:extLst>
            </p:cNvPr>
            <p:cNvSpPr txBox="1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Rectangle 3">
            <a:extLst>
              <a:ext uri="{FF2B5EF4-FFF2-40B4-BE49-F238E27FC236}">
                <a16:creationId xmlns:a16="http://schemas.microsoft.com/office/drawing/2014/main" id="{09AFFF82-1C66-796A-7F59-07A2C4B7503B}"/>
              </a:ext>
            </a:extLst>
          </p:cNvPr>
          <p:cNvSpPr/>
          <p:nvPr/>
        </p:nvSpPr>
        <p:spPr>
          <a:xfrm>
            <a:off x="-1" y="0"/>
            <a:ext cx="18288001" cy="11754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E2BCF3A-D079-39FD-11ED-C23AB06AC736}"/>
              </a:ext>
            </a:extLst>
          </p:cNvPr>
          <p:cNvSpPr/>
          <p:nvPr/>
        </p:nvSpPr>
        <p:spPr>
          <a:xfrm>
            <a:off x="10328015" y="75386"/>
            <a:ext cx="7637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3600" b="1" dirty="0">
                <a:solidFill>
                  <a:sysClr val="windowText" lastClr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รายงานความก้าวหน้าการดำเนินงานโครงการ รอบ 6 เดือน</a:t>
            </a:r>
          </a:p>
          <a:p>
            <a:pPr algn="r"/>
            <a:r>
              <a:rPr lang="th-TH" sz="3600" b="1" dirty="0">
                <a:solidFill>
                  <a:sysClr val="windowText" lastClr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โดย มหาวิทยาลัยราชภัฏลำปาง</a:t>
            </a:r>
          </a:p>
        </p:txBody>
      </p: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1FD7F1D4-D239-672D-8F25-3900FA400C2F}"/>
              </a:ext>
            </a:extLst>
          </p:cNvPr>
          <p:cNvGrpSpPr/>
          <p:nvPr/>
        </p:nvGrpSpPr>
        <p:grpSpPr>
          <a:xfrm>
            <a:off x="259841" y="198178"/>
            <a:ext cx="1523999" cy="774963"/>
            <a:chOff x="152401" y="819052"/>
            <a:chExt cx="3575702" cy="1924468"/>
          </a:xfrm>
        </p:grpSpPr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23C92772-D0C1-28E1-1A04-97E289775998}"/>
                </a:ext>
              </a:extLst>
            </p:cNvPr>
            <p:cNvSpPr/>
            <p:nvPr/>
          </p:nvSpPr>
          <p:spPr>
            <a:xfrm>
              <a:off x="2164630" y="819052"/>
              <a:ext cx="1563473" cy="1924468"/>
            </a:xfrm>
            <a:custGeom>
              <a:avLst/>
              <a:gdLst/>
              <a:ahLst/>
              <a:cxnLst/>
              <a:rect l="l" t="t" r="r" b="b"/>
              <a:pathLst>
                <a:path w="1485564" h="1797658">
                  <a:moveTo>
                    <a:pt x="0" y="0"/>
                  </a:moveTo>
                  <a:lnTo>
                    <a:pt x="1485565" y="0"/>
                  </a:lnTo>
                  <a:lnTo>
                    <a:pt x="1485565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id="{08F70A68-D8E5-4E67-B47E-0C1B61689FCE}"/>
                </a:ext>
              </a:extLst>
            </p:cNvPr>
            <p:cNvSpPr/>
            <p:nvPr/>
          </p:nvSpPr>
          <p:spPr>
            <a:xfrm>
              <a:off x="152401" y="819052"/>
              <a:ext cx="1891935" cy="1924468"/>
            </a:xfrm>
            <a:custGeom>
              <a:avLst/>
              <a:gdLst/>
              <a:ahLst/>
              <a:cxnLst/>
              <a:rect l="l" t="t" r="r" b="b"/>
              <a:pathLst>
                <a:path w="1797658" h="1797658">
                  <a:moveTo>
                    <a:pt x="0" y="0"/>
                  </a:moveTo>
                  <a:lnTo>
                    <a:pt x="1797657" y="0"/>
                  </a:lnTo>
                  <a:lnTo>
                    <a:pt x="1797657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A310DB4C-7D64-1667-6F0A-3CF56B0C189F}"/>
              </a:ext>
            </a:extLst>
          </p:cNvPr>
          <p:cNvGrpSpPr/>
          <p:nvPr/>
        </p:nvGrpSpPr>
        <p:grpSpPr>
          <a:xfrm>
            <a:off x="2068570" y="44856"/>
            <a:ext cx="1937881" cy="952500"/>
            <a:chOff x="13784597" y="0"/>
            <a:chExt cx="4503403" cy="2247430"/>
          </a:xfrm>
        </p:grpSpPr>
        <p:sp>
          <p:nvSpPr>
            <p:cNvPr id="9" name="Freeform 36">
              <a:extLst>
                <a:ext uri="{FF2B5EF4-FFF2-40B4-BE49-F238E27FC236}">
                  <a16:creationId xmlns:a16="http://schemas.microsoft.com/office/drawing/2014/main" id="{6C236DE8-3541-7085-2188-458BE03864FD}"/>
                </a:ext>
              </a:extLst>
            </p:cNvPr>
            <p:cNvSpPr/>
            <p:nvPr/>
          </p:nvSpPr>
          <p:spPr>
            <a:xfrm>
              <a:off x="13784597" y="320303"/>
              <a:ext cx="1434643" cy="1924468"/>
            </a:xfrm>
            <a:custGeom>
              <a:avLst/>
              <a:gdLst/>
              <a:ahLst/>
              <a:cxnLst/>
              <a:rect l="l" t="t" r="r" b="b"/>
              <a:pathLst>
                <a:path w="1363153" h="1797658">
                  <a:moveTo>
                    <a:pt x="0" y="0"/>
                  </a:moveTo>
                  <a:lnTo>
                    <a:pt x="1363153" y="0"/>
                  </a:lnTo>
                  <a:lnTo>
                    <a:pt x="1363153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12300797-B47E-B1BC-13B8-3C1774566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717" y="0"/>
              <a:ext cx="2819283" cy="2247430"/>
            </a:xfrm>
            <a:prstGeom prst="rect">
              <a:avLst/>
            </a:prstGeom>
          </p:spPr>
        </p:pic>
      </p:grpSp>
      <p:sp>
        <p:nvSpPr>
          <p:cNvPr id="37" name="TextBox 19">
            <a:extLst>
              <a:ext uri="{FF2B5EF4-FFF2-40B4-BE49-F238E27FC236}">
                <a16:creationId xmlns:a16="http://schemas.microsoft.com/office/drawing/2014/main" id="{B0BD3504-C434-F99D-DB01-89F5F3759AC0}"/>
              </a:ext>
            </a:extLst>
          </p:cNvPr>
          <p:cNvSpPr txBox="1"/>
          <p:nvPr/>
        </p:nvSpPr>
        <p:spPr>
          <a:xfrm>
            <a:off x="762001" y="1303972"/>
            <a:ext cx="16569224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48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ผลผลิตที่ </a:t>
            </a:r>
            <a:r>
              <a:rPr lang="en-US" sz="48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48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ห้องปฏิบัติการคอมพิวเตอร์ได้รับการรับรองตามเกณฑ์มาตรฐานศูนย์</a:t>
            </a:r>
          </a:p>
          <a:p>
            <a:pPr algn="ctr"/>
            <a:r>
              <a:rPr lang="th-TH" sz="48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ทดสอบมาตรฐานฝีมือแรงงาน จำนวน 1 ห้อง</a:t>
            </a:r>
          </a:p>
        </p:txBody>
      </p: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7EE64526-DBFA-1E03-BAB1-25EED11699B0}"/>
              </a:ext>
            </a:extLst>
          </p:cNvPr>
          <p:cNvGrpSpPr/>
          <p:nvPr/>
        </p:nvGrpSpPr>
        <p:grpSpPr>
          <a:xfrm>
            <a:off x="555580" y="2705100"/>
            <a:ext cx="17410274" cy="7005476"/>
            <a:chOff x="223023" y="1513148"/>
            <a:chExt cx="11742235" cy="5144130"/>
          </a:xfrm>
        </p:grpSpPr>
        <p:sp>
          <p:nvSpPr>
            <p:cNvPr id="16" name="Rounded Rectangle 10">
              <a:extLst>
                <a:ext uri="{FF2B5EF4-FFF2-40B4-BE49-F238E27FC236}">
                  <a16:creationId xmlns:a16="http://schemas.microsoft.com/office/drawing/2014/main" id="{A197FBF1-D75A-3ACB-4D16-DF99BBC0F8A9}"/>
                </a:ext>
              </a:extLst>
            </p:cNvPr>
            <p:cNvSpPr/>
            <p:nvPr/>
          </p:nvSpPr>
          <p:spPr>
            <a:xfrm>
              <a:off x="223023" y="1513148"/>
              <a:ext cx="11742235" cy="5144130"/>
            </a:xfrm>
            <a:prstGeom prst="roundRect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6AC1B16F-88CA-8A1A-567D-B2540962B9F8}"/>
                </a:ext>
              </a:extLst>
            </p:cNvPr>
            <p:cNvSpPr/>
            <p:nvPr/>
          </p:nvSpPr>
          <p:spPr>
            <a:xfrm>
              <a:off x="529525" y="1685311"/>
              <a:ext cx="11278295" cy="5650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4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ห้องปฏิบัติการคอมพิวเตอร์ได้รับการรับรองตามเกณฑ์มาตรฐานศูนย์ทดสอบมาตรฐานฝีมือแรงงาน จำนวน 1 ห้อง </a:t>
              </a:r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72596446-0281-27B2-EF1B-1639959D9A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307" y="4367556"/>
              <a:ext cx="3042058" cy="2125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B4340223-7885-35E9-DF0E-CFE56D47A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79295" y="2468663"/>
              <a:ext cx="2692091" cy="38527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1A5A6125-1888-1C4D-0083-CA562C263F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4926" y="3755600"/>
              <a:ext cx="2197085" cy="2711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139DE751-9EFC-7628-EDFD-9557A3FE0708}"/>
                </a:ext>
              </a:extLst>
            </p:cNvPr>
            <p:cNvSpPr txBox="1"/>
            <p:nvPr/>
          </p:nvSpPr>
          <p:spPr>
            <a:xfrm>
              <a:off x="362241" y="2288499"/>
              <a:ext cx="8864857" cy="18758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4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มีการปรับปรุงส่วนของระบบไฟฟ้า ระบบการทดสอบและยืนยันตัวตนผ่านเครือข่าย </a:t>
              </a:r>
              <a:br>
                <a:rPr lang="en-US" sz="4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ระบบเครื่องเสียงภายในห้องอบรม และการทำป้าย รวมถึงอุปกรณ์ภายในห้องตามเกณฑ์มาตรฐาน </a:t>
              </a:r>
              <a:br>
                <a:rPr lang="en-US" sz="4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และได้รับการรับรองการผู้ดำเนินการทดสอบมาตรฐานฝีมือแรงงาน ในสาขาพนักงานการใช้</a:t>
              </a:r>
              <a:br>
                <a:rPr lang="en-US" sz="4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คอมพิวเตอร์ (ประมวลผลคำ) เมื่อวันที่ 25 กันยายน 2566</a:t>
              </a:r>
              <a:endParaRPr lang="en-US" sz="40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24" name="Picture 12">
            <a:extLst>
              <a:ext uri="{FF2B5EF4-FFF2-40B4-BE49-F238E27FC236}">
                <a16:creationId xmlns:a16="http://schemas.microsoft.com/office/drawing/2014/main" id="{B0507464-B5DD-D113-EE89-18C0373F17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286500"/>
            <a:ext cx="2886426" cy="3220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0015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กลุ่ม 37">
            <a:extLst>
              <a:ext uri="{FF2B5EF4-FFF2-40B4-BE49-F238E27FC236}">
                <a16:creationId xmlns:a16="http://schemas.microsoft.com/office/drawing/2014/main" id="{F47970C6-B417-C14A-3208-8A6A9252525D}"/>
              </a:ext>
            </a:extLst>
          </p:cNvPr>
          <p:cNvGrpSpPr/>
          <p:nvPr/>
        </p:nvGrpSpPr>
        <p:grpSpPr>
          <a:xfrm>
            <a:off x="152400" y="176410"/>
            <a:ext cx="1523999" cy="774963"/>
            <a:chOff x="152401" y="819052"/>
            <a:chExt cx="3575702" cy="1924468"/>
          </a:xfrm>
        </p:grpSpPr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B48524BA-5974-C0C0-82D3-0C308D2344F2}"/>
                </a:ext>
              </a:extLst>
            </p:cNvPr>
            <p:cNvSpPr/>
            <p:nvPr/>
          </p:nvSpPr>
          <p:spPr>
            <a:xfrm>
              <a:off x="2164630" y="819052"/>
              <a:ext cx="1563473" cy="1924468"/>
            </a:xfrm>
            <a:custGeom>
              <a:avLst/>
              <a:gdLst/>
              <a:ahLst/>
              <a:cxnLst/>
              <a:rect l="l" t="t" r="r" b="b"/>
              <a:pathLst>
                <a:path w="1485564" h="1797658">
                  <a:moveTo>
                    <a:pt x="0" y="0"/>
                  </a:moveTo>
                  <a:lnTo>
                    <a:pt x="1485565" y="0"/>
                  </a:lnTo>
                  <a:lnTo>
                    <a:pt x="1485565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025D4105-5DCF-E19E-D0F8-E11555FF05EC}"/>
                </a:ext>
              </a:extLst>
            </p:cNvPr>
            <p:cNvSpPr/>
            <p:nvPr/>
          </p:nvSpPr>
          <p:spPr>
            <a:xfrm>
              <a:off x="152401" y="819052"/>
              <a:ext cx="1891935" cy="1924468"/>
            </a:xfrm>
            <a:custGeom>
              <a:avLst/>
              <a:gdLst/>
              <a:ahLst/>
              <a:cxnLst/>
              <a:rect l="l" t="t" r="r" b="b"/>
              <a:pathLst>
                <a:path w="1797658" h="1797658">
                  <a:moveTo>
                    <a:pt x="0" y="0"/>
                  </a:moveTo>
                  <a:lnTo>
                    <a:pt x="1797657" y="0"/>
                  </a:lnTo>
                  <a:lnTo>
                    <a:pt x="1797657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BA33EF9A-8E7B-4E00-E6B4-429224879648}"/>
              </a:ext>
            </a:extLst>
          </p:cNvPr>
          <p:cNvGrpSpPr/>
          <p:nvPr/>
        </p:nvGrpSpPr>
        <p:grpSpPr>
          <a:xfrm>
            <a:off x="16350119" y="0"/>
            <a:ext cx="1937881" cy="952500"/>
            <a:chOff x="13784597" y="0"/>
            <a:chExt cx="4503403" cy="2247430"/>
          </a:xfrm>
        </p:grpSpPr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8E3DFFC0-AEB5-B094-C58D-8C8A663D8A4F}"/>
                </a:ext>
              </a:extLst>
            </p:cNvPr>
            <p:cNvSpPr/>
            <p:nvPr/>
          </p:nvSpPr>
          <p:spPr>
            <a:xfrm>
              <a:off x="13784597" y="320303"/>
              <a:ext cx="1434643" cy="1924468"/>
            </a:xfrm>
            <a:custGeom>
              <a:avLst/>
              <a:gdLst/>
              <a:ahLst/>
              <a:cxnLst/>
              <a:rect l="l" t="t" r="r" b="b"/>
              <a:pathLst>
                <a:path w="1363153" h="1797658">
                  <a:moveTo>
                    <a:pt x="0" y="0"/>
                  </a:moveTo>
                  <a:lnTo>
                    <a:pt x="1363153" y="0"/>
                  </a:lnTo>
                  <a:lnTo>
                    <a:pt x="1363153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pic>
          <p:nvPicPr>
            <p:cNvPr id="43" name="รูปภาพ 42">
              <a:extLst>
                <a:ext uri="{FF2B5EF4-FFF2-40B4-BE49-F238E27FC236}">
                  <a16:creationId xmlns:a16="http://schemas.microsoft.com/office/drawing/2014/main" id="{503F6C26-42A2-FAEE-8715-BF691A345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717" y="0"/>
              <a:ext cx="2819283" cy="2247430"/>
            </a:xfrm>
            <a:prstGeom prst="rect">
              <a:avLst/>
            </a:prstGeom>
          </p:spPr>
        </p:pic>
      </p:grpSp>
      <p:grpSp>
        <p:nvGrpSpPr>
          <p:cNvPr id="45" name="Group 29">
            <a:extLst>
              <a:ext uri="{FF2B5EF4-FFF2-40B4-BE49-F238E27FC236}">
                <a16:creationId xmlns:a16="http://schemas.microsoft.com/office/drawing/2014/main" id="{E7BEE76B-B432-20B4-C6A4-DEA13A673FC5}"/>
              </a:ext>
            </a:extLst>
          </p:cNvPr>
          <p:cNvGrpSpPr/>
          <p:nvPr/>
        </p:nvGrpSpPr>
        <p:grpSpPr>
          <a:xfrm>
            <a:off x="-1342907" y="10036354"/>
            <a:ext cx="20973813" cy="734301"/>
            <a:chOff x="0" y="0"/>
            <a:chExt cx="11607985" cy="406400"/>
          </a:xfrm>
        </p:grpSpPr>
        <p:sp>
          <p:nvSpPr>
            <p:cNvPr id="46" name="Freeform 30">
              <a:extLst>
                <a:ext uri="{FF2B5EF4-FFF2-40B4-BE49-F238E27FC236}">
                  <a16:creationId xmlns:a16="http://schemas.microsoft.com/office/drawing/2014/main" id="{8DB3AB41-6560-694B-5EE4-71DC49388ED8}"/>
                </a:ext>
              </a:extLst>
            </p:cNvPr>
            <p:cNvSpPr/>
            <p:nvPr/>
          </p:nvSpPr>
          <p:spPr>
            <a:xfrm>
              <a:off x="0" y="0"/>
              <a:ext cx="11607985" cy="406400"/>
            </a:xfrm>
            <a:custGeom>
              <a:avLst/>
              <a:gdLst/>
              <a:ahLst/>
              <a:cxnLst/>
              <a:rect l="l" t="t" r="r" b="b"/>
              <a:pathLst>
                <a:path w="11607985" h="406400">
                  <a:moveTo>
                    <a:pt x="11404785" y="0"/>
                  </a:moveTo>
                  <a:cubicBezTo>
                    <a:pt x="11517009" y="0"/>
                    <a:pt x="11607985" y="90976"/>
                    <a:pt x="11607985" y="203200"/>
                  </a:cubicBezTo>
                  <a:cubicBezTo>
                    <a:pt x="11607985" y="315424"/>
                    <a:pt x="11517009" y="406400"/>
                    <a:pt x="114047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2F6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7" name="TextBox 31">
              <a:extLst>
                <a:ext uri="{FF2B5EF4-FFF2-40B4-BE49-F238E27FC236}">
                  <a16:creationId xmlns:a16="http://schemas.microsoft.com/office/drawing/2014/main" id="{03769724-9CF6-B7BD-ADCB-EFFDCBC3DAF2}"/>
                </a:ext>
              </a:extLst>
            </p:cNvPr>
            <p:cNvSpPr txBox="1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8" name="Group 32">
            <a:extLst>
              <a:ext uri="{FF2B5EF4-FFF2-40B4-BE49-F238E27FC236}">
                <a16:creationId xmlns:a16="http://schemas.microsoft.com/office/drawing/2014/main" id="{0C994D00-7503-4BD2-21FB-51C15E5415E7}"/>
              </a:ext>
            </a:extLst>
          </p:cNvPr>
          <p:cNvGrpSpPr/>
          <p:nvPr/>
        </p:nvGrpSpPr>
        <p:grpSpPr>
          <a:xfrm>
            <a:off x="1937882" y="10036354"/>
            <a:ext cx="14412237" cy="734301"/>
            <a:chOff x="0" y="0"/>
            <a:chExt cx="7976472" cy="406400"/>
          </a:xfrm>
        </p:grpSpPr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CED4238E-4040-BD45-225E-889CBCC685A4}"/>
                </a:ext>
              </a:extLst>
            </p:cNvPr>
            <p:cNvSpPr/>
            <p:nvPr/>
          </p:nvSpPr>
          <p:spPr>
            <a:xfrm>
              <a:off x="0" y="0"/>
              <a:ext cx="7976472" cy="406400"/>
            </a:xfrm>
            <a:custGeom>
              <a:avLst/>
              <a:gdLst/>
              <a:ahLst/>
              <a:cxnLst/>
              <a:rect l="l" t="t" r="r" b="b"/>
              <a:pathLst>
                <a:path w="7976472" h="406400">
                  <a:moveTo>
                    <a:pt x="7773272" y="0"/>
                  </a:moveTo>
                  <a:cubicBezTo>
                    <a:pt x="7885496" y="0"/>
                    <a:pt x="7976472" y="90976"/>
                    <a:pt x="7976472" y="203200"/>
                  </a:cubicBezTo>
                  <a:cubicBezTo>
                    <a:pt x="7976472" y="315424"/>
                    <a:pt x="7885496" y="406400"/>
                    <a:pt x="777327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296BD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0" name="TextBox 34">
              <a:extLst>
                <a:ext uri="{FF2B5EF4-FFF2-40B4-BE49-F238E27FC236}">
                  <a16:creationId xmlns:a16="http://schemas.microsoft.com/office/drawing/2014/main" id="{00D02543-8E95-7B27-5C0C-F71E238868BB}"/>
                </a:ext>
              </a:extLst>
            </p:cNvPr>
            <p:cNvSpPr txBox="1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1" name="Group 35">
            <a:extLst>
              <a:ext uri="{FF2B5EF4-FFF2-40B4-BE49-F238E27FC236}">
                <a16:creationId xmlns:a16="http://schemas.microsoft.com/office/drawing/2014/main" id="{DB4AD32F-9B4E-EB56-DB1A-7F10B0C2D11E}"/>
              </a:ext>
            </a:extLst>
          </p:cNvPr>
          <p:cNvGrpSpPr/>
          <p:nvPr/>
        </p:nvGrpSpPr>
        <p:grpSpPr>
          <a:xfrm>
            <a:off x="4366787" y="10036354"/>
            <a:ext cx="9554425" cy="734301"/>
            <a:chOff x="0" y="0"/>
            <a:chExt cx="5287909" cy="406400"/>
          </a:xfrm>
        </p:grpSpPr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84FAA949-C3E2-D3A9-797C-E6FB752862E2}"/>
                </a:ext>
              </a:extLst>
            </p:cNvPr>
            <p:cNvSpPr/>
            <p:nvPr/>
          </p:nvSpPr>
          <p:spPr>
            <a:xfrm>
              <a:off x="0" y="0"/>
              <a:ext cx="5287909" cy="406400"/>
            </a:xfrm>
            <a:custGeom>
              <a:avLst/>
              <a:gdLst/>
              <a:ahLst/>
              <a:cxnLst/>
              <a:rect l="l" t="t" r="r" b="b"/>
              <a:pathLst>
                <a:path w="5287909" h="406400">
                  <a:moveTo>
                    <a:pt x="5084709" y="0"/>
                  </a:moveTo>
                  <a:cubicBezTo>
                    <a:pt x="5196934" y="0"/>
                    <a:pt x="5287909" y="90976"/>
                    <a:pt x="5287909" y="203200"/>
                  </a:cubicBezTo>
                  <a:cubicBezTo>
                    <a:pt x="5287909" y="315424"/>
                    <a:pt x="5196934" y="406400"/>
                    <a:pt x="508470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BC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3" name="TextBox 37">
              <a:extLst>
                <a:ext uri="{FF2B5EF4-FFF2-40B4-BE49-F238E27FC236}">
                  <a16:creationId xmlns:a16="http://schemas.microsoft.com/office/drawing/2014/main" id="{60CF35E5-D0D8-99CB-38AA-2610CDD50825}"/>
                </a:ext>
              </a:extLst>
            </p:cNvPr>
            <p:cNvSpPr txBox="1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Rectangle 3">
            <a:extLst>
              <a:ext uri="{FF2B5EF4-FFF2-40B4-BE49-F238E27FC236}">
                <a16:creationId xmlns:a16="http://schemas.microsoft.com/office/drawing/2014/main" id="{09AFFF82-1C66-796A-7F59-07A2C4B7503B}"/>
              </a:ext>
            </a:extLst>
          </p:cNvPr>
          <p:cNvSpPr/>
          <p:nvPr/>
        </p:nvSpPr>
        <p:spPr>
          <a:xfrm>
            <a:off x="-1" y="0"/>
            <a:ext cx="18288001" cy="11754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E2BCF3A-D079-39FD-11ED-C23AB06AC736}"/>
              </a:ext>
            </a:extLst>
          </p:cNvPr>
          <p:cNvSpPr/>
          <p:nvPr/>
        </p:nvSpPr>
        <p:spPr>
          <a:xfrm>
            <a:off x="10328015" y="75386"/>
            <a:ext cx="7637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3600" b="1" dirty="0">
                <a:solidFill>
                  <a:sysClr val="windowText" lastClr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รายงานความก้าวหน้าการดำเนินงานโครงการ รอบ 6 เดือน</a:t>
            </a:r>
          </a:p>
          <a:p>
            <a:pPr algn="r"/>
            <a:r>
              <a:rPr lang="th-TH" sz="3600" b="1" dirty="0">
                <a:solidFill>
                  <a:sysClr val="windowText" lastClr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โดย มหาวิทยาลัยราชภัฏลำปาง</a:t>
            </a:r>
          </a:p>
        </p:txBody>
      </p: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1FD7F1D4-D239-672D-8F25-3900FA400C2F}"/>
              </a:ext>
            </a:extLst>
          </p:cNvPr>
          <p:cNvGrpSpPr/>
          <p:nvPr/>
        </p:nvGrpSpPr>
        <p:grpSpPr>
          <a:xfrm>
            <a:off x="259841" y="198178"/>
            <a:ext cx="1523999" cy="774963"/>
            <a:chOff x="152401" y="819052"/>
            <a:chExt cx="3575702" cy="1924468"/>
          </a:xfrm>
        </p:grpSpPr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23C92772-D0C1-28E1-1A04-97E289775998}"/>
                </a:ext>
              </a:extLst>
            </p:cNvPr>
            <p:cNvSpPr/>
            <p:nvPr/>
          </p:nvSpPr>
          <p:spPr>
            <a:xfrm>
              <a:off x="2164630" y="819052"/>
              <a:ext cx="1563473" cy="1924468"/>
            </a:xfrm>
            <a:custGeom>
              <a:avLst/>
              <a:gdLst/>
              <a:ahLst/>
              <a:cxnLst/>
              <a:rect l="l" t="t" r="r" b="b"/>
              <a:pathLst>
                <a:path w="1485564" h="1797658">
                  <a:moveTo>
                    <a:pt x="0" y="0"/>
                  </a:moveTo>
                  <a:lnTo>
                    <a:pt x="1485565" y="0"/>
                  </a:lnTo>
                  <a:lnTo>
                    <a:pt x="1485565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id="{08F70A68-D8E5-4E67-B47E-0C1B61689FCE}"/>
                </a:ext>
              </a:extLst>
            </p:cNvPr>
            <p:cNvSpPr/>
            <p:nvPr/>
          </p:nvSpPr>
          <p:spPr>
            <a:xfrm>
              <a:off x="152401" y="819052"/>
              <a:ext cx="1891935" cy="1924468"/>
            </a:xfrm>
            <a:custGeom>
              <a:avLst/>
              <a:gdLst/>
              <a:ahLst/>
              <a:cxnLst/>
              <a:rect l="l" t="t" r="r" b="b"/>
              <a:pathLst>
                <a:path w="1797658" h="1797658">
                  <a:moveTo>
                    <a:pt x="0" y="0"/>
                  </a:moveTo>
                  <a:lnTo>
                    <a:pt x="1797657" y="0"/>
                  </a:lnTo>
                  <a:lnTo>
                    <a:pt x="1797657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A310DB4C-7D64-1667-6F0A-3CF56B0C189F}"/>
              </a:ext>
            </a:extLst>
          </p:cNvPr>
          <p:cNvGrpSpPr/>
          <p:nvPr/>
        </p:nvGrpSpPr>
        <p:grpSpPr>
          <a:xfrm>
            <a:off x="2068570" y="44856"/>
            <a:ext cx="1937881" cy="952500"/>
            <a:chOff x="13784597" y="0"/>
            <a:chExt cx="4503403" cy="2247430"/>
          </a:xfrm>
        </p:grpSpPr>
        <p:sp>
          <p:nvSpPr>
            <p:cNvPr id="9" name="Freeform 36">
              <a:extLst>
                <a:ext uri="{FF2B5EF4-FFF2-40B4-BE49-F238E27FC236}">
                  <a16:creationId xmlns:a16="http://schemas.microsoft.com/office/drawing/2014/main" id="{6C236DE8-3541-7085-2188-458BE03864FD}"/>
                </a:ext>
              </a:extLst>
            </p:cNvPr>
            <p:cNvSpPr/>
            <p:nvPr/>
          </p:nvSpPr>
          <p:spPr>
            <a:xfrm>
              <a:off x="13784597" y="320303"/>
              <a:ext cx="1434643" cy="1924468"/>
            </a:xfrm>
            <a:custGeom>
              <a:avLst/>
              <a:gdLst/>
              <a:ahLst/>
              <a:cxnLst/>
              <a:rect l="l" t="t" r="r" b="b"/>
              <a:pathLst>
                <a:path w="1363153" h="1797658">
                  <a:moveTo>
                    <a:pt x="0" y="0"/>
                  </a:moveTo>
                  <a:lnTo>
                    <a:pt x="1363153" y="0"/>
                  </a:lnTo>
                  <a:lnTo>
                    <a:pt x="1363153" y="1797658"/>
                  </a:lnTo>
                  <a:lnTo>
                    <a:pt x="0" y="1797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12300797-B47E-B1BC-13B8-3C1774566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717" y="0"/>
              <a:ext cx="2819283" cy="2247430"/>
            </a:xfrm>
            <a:prstGeom prst="rect">
              <a:avLst/>
            </a:prstGeom>
          </p:spPr>
        </p:pic>
      </p:grpSp>
      <p:sp>
        <p:nvSpPr>
          <p:cNvPr id="37" name="TextBox 19">
            <a:extLst>
              <a:ext uri="{FF2B5EF4-FFF2-40B4-BE49-F238E27FC236}">
                <a16:creationId xmlns:a16="http://schemas.microsoft.com/office/drawing/2014/main" id="{B0BD3504-C434-F99D-DB01-89F5F3759AC0}"/>
              </a:ext>
            </a:extLst>
          </p:cNvPr>
          <p:cNvSpPr txBox="1"/>
          <p:nvPr/>
        </p:nvSpPr>
        <p:spPr>
          <a:xfrm>
            <a:off x="0" y="1227772"/>
            <a:ext cx="18288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48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ผลผลิตที่ </a:t>
            </a:r>
            <a:r>
              <a:rPr lang="en-US" sz="48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48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ผลการสำรวจพื้นที่เครือข่ายช่างศิลป์ในพื้นที่จังหวัดลำปาง </a:t>
            </a:r>
          </a:p>
          <a:p>
            <a:pPr algn="ctr"/>
            <a:r>
              <a:rPr lang="th-TH" sz="48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ลำพูน พื้นที่ใหม่ ไม่น้อยกว่า 5 พื้นที่</a:t>
            </a:r>
          </a:p>
        </p:txBody>
      </p:sp>
      <p:sp>
        <p:nvSpPr>
          <p:cNvPr id="25" name="ชื่อเรื่อง 1">
            <a:extLst>
              <a:ext uri="{FF2B5EF4-FFF2-40B4-BE49-F238E27FC236}">
                <a16:creationId xmlns:a16="http://schemas.microsoft.com/office/drawing/2014/main" id="{D206A912-0AC6-1E64-E2C8-2D5B36F04210}"/>
              </a:ext>
            </a:extLst>
          </p:cNvPr>
          <p:cNvSpPr txBox="1">
            <a:spLocks/>
          </p:cNvSpPr>
          <p:nvPr/>
        </p:nvSpPr>
        <p:spPr>
          <a:xfrm>
            <a:off x="-1376578" y="5918768"/>
            <a:ext cx="10515600" cy="132556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2) ช่างศิลป์งานฉลุไม้ลอดลายพุทธศิลป์ บ้านก่อ ตำบลวังทรายคำ อำเภอวังเหนือ จังหวัดลำปาง</a:t>
            </a:r>
            <a:br>
              <a:rPr lang="en-US" sz="3200" dirty="0"/>
            </a:br>
            <a:br>
              <a:rPr lang="en-US" sz="3200" dirty="0"/>
            </a:br>
            <a:endParaRPr lang="th-TH" sz="3200" dirty="0"/>
          </a:p>
        </p:txBody>
      </p:sp>
      <p:sp>
        <p:nvSpPr>
          <p:cNvPr id="36" name="ชื่อเรื่อง 1">
            <a:extLst>
              <a:ext uri="{FF2B5EF4-FFF2-40B4-BE49-F238E27FC236}">
                <a16:creationId xmlns:a16="http://schemas.microsoft.com/office/drawing/2014/main" id="{176876A5-8B9C-33FA-B2F0-2A1E3CE3A3A6}"/>
              </a:ext>
            </a:extLst>
          </p:cNvPr>
          <p:cNvSpPr txBox="1">
            <a:spLocks/>
          </p:cNvSpPr>
          <p:nvPr/>
        </p:nvSpPr>
        <p:spPr>
          <a:xfrm>
            <a:off x="10272485" y="263028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3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4) ช่างศิลป์ผางประทีป ตำบลบ่อแฮ</a:t>
            </a:r>
            <a:r>
              <a:rPr lang="th-TH" sz="23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้ว</a:t>
            </a:r>
            <a:r>
              <a:rPr lang="th-TH" sz="23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อำเภอเมืองจังหวัดลำปาง</a:t>
            </a:r>
            <a:br>
              <a:rPr lang="en-US" sz="2300" dirty="0">
                <a:solidFill>
                  <a:prstClr val="black"/>
                </a:solidFill>
              </a:rPr>
            </a:br>
            <a:endParaRPr lang="th-TH" sz="2300" dirty="0"/>
          </a:p>
        </p:txBody>
      </p:sp>
      <p:grpSp>
        <p:nvGrpSpPr>
          <p:cNvPr id="69" name="กลุ่ม 68">
            <a:extLst>
              <a:ext uri="{FF2B5EF4-FFF2-40B4-BE49-F238E27FC236}">
                <a16:creationId xmlns:a16="http://schemas.microsoft.com/office/drawing/2014/main" id="{E0E62E39-8966-4519-5BE2-AE8F927B6253}"/>
              </a:ext>
            </a:extLst>
          </p:cNvPr>
          <p:cNvGrpSpPr/>
          <p:nvPr/>
        </p:nvGrpSpPr>
        <p:grpSpPr>
          <a:xfrm>
            <a:off x="152400" y="2705100"/>
            <a:ext cx="17852095" cy="7017253"/>
            <a:chOff x="152400" y="2705100"/>
            <a:chExt cx="17852095" cy="7017253"/>
          </a:xfrm>
        </p:grpSpPr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7BD74C83-AF27-4C81-123C-A878457A2EED}"/>
                </a:ext>
              </a:extLst>
            </p:cNvPr>
            <p:cNvSpPr txBox="1"/>
            <p:nvPr/>
          </p:nvSpPr>
          <p:spPr>
            <a:xfrm>
              <a:off x="152400" y="2752498"/>
              <a:ext cx="9663953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3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1) ช่างศิลป์ทำเครื่องดนตรีสะล้อ ซอ ซึง บ้านทุ่ง</a:t>
              </a:r>
              <a:r>
                <a:rPr lang="th-TH" sz="23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ฮี้</a:t>
              </a:r>
              <a:r>
                <a:rPr lang="th-TH" sz="23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ตำบลวังทรายคำ อำเภอวังเหนือ จังหวัดลำปาง</a:t>
              </a:r>
              <a:endParaRPr lang="en-US" sz="23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en-US" sz="23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 </a:t>
              </a:r>
            </a:p>
            <a:p>
              <a:endParaRPr lang="th-TH" sz="23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17" name="กลุ่ม 16">
              <a:extLst>
                <a:ext uri="{FF2B5EF4-FFF2-40B4-BE49-F238E27FC236}">
                  <a16:creationId xmlns:a16="http://schemas.microsoft.com/office/drawing/2014/main" id="{C3803B67-6ED2-872B-68EA-D2E3B5171F67}"/>
                </a:ext>
              </a:extLst>
            </p:cNvPr>
            <p:cNvGrpSpPr/>
            <p:nvPr/>
          </p:nvGrpSpPr>
          <p:grpSpPr>
            <a:xfrm>
              <a:off x="263753" y="3309812"/>
              <a:ext cx="7127647" cy="2460373"/>
              <a:chOff x="263753" y="3216527"/>
              <a:chExt cx="8880247" cy="2890657"/>
            </a:xfrm>
          </p:grpSpPr>
          <p:pic>
            <p:nvPicPr>
              <p:cNvPr id="13" name="รูปภาพ 12">
                <a:extLst>
                  <a:ext uri="{FF2B5EF4-FFF2-40B4-BE49-F238E27FC236}">
                    <a16:creationId xmlns:a16="http://schemas.microsoft.com/office/drawing/2014/main" id="{CA71F507-5AF4-78F4-5698-7CD7394F9B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3753" y="3221470"/>
                <a:ext cx="2161905" cy="2885714"/>
              </a:xfrm>
              <a:prstGeom prst="rect">
                <a:avLst/>
              </a:prstGeom>
            </p:spPr>
          </p:pic>
          <p:pic>
            <p:nvPicPr>
              <p:cNvPr id="14" name="รูปภาพ 13">
                <a:extLst>
                  <a:ext uri="{FF2B5EF4-FFF2-40B4-BE49-F238E27FC236}">
                    <a16:creationId xmlns:a16="http://schemas.microsoft.com/office/drawing/2014/main" id="{CF36EED1-F70F-2E0B-3FAE-CA7AD01F95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67682" y="3221470"/>
                <a:ext cx="2161905" cy="2885714"/>
              </a:xfrm>
              <a:prstGeom prst="rect">
                <a:avLst/>
              </a:prstGeom>
            </p:spPr>
          </p:pic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7FE26C2C-3232-5946-1D35-5206CC9539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1611" y="3216527"/>
                <a:ext cx="4272389" cy="28777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9" name="กลุ่ม 28">
              <a:extLst>
                <a:ext uri="{FF2B5EF4-FFF2-40B4-BE49-F238E27FC236}">
                  <a16:creationId xmlns:a16="http://schemas.microsoft.com/office/drawing/2014/main" id="{FB1BFAFB-A4CC-E132-6F72-B54E4C9C5641}"/>
                </a:ext>
              </a:extLst>
            </p:cNvPr>
            <p:cNvGrpSpPr/>
            <p:nvPr/>
          </p:nvGrpSpPr>
          <p:grpSpPr>
            <a:xfrm>
              <a:off x="259841" y="6532186"/>
              <a:ext cx="7014260" cy="2620328"/>
              <a:chOff x="908610" y="2155496"/>
              <a:chExt cx="9169452" cy="3165849"/>
            </a:xfrm>
          </p:grpSpPr>
          <p:pic>
            <p:nvPicPr>
              <p:cNvPr id="26" name="Picture 2">
                <a:extLst>
                  <a:ext uri="{FF2B5EF4-FFF2-40B4-BE49-F238E27FC236}">
                    <a16:creationId xmlns:a16="http://schemas.microsoft.com/office/drawing/2014/main" id="{2374CDD1-7624-FBC5-611A-BECC03BCEC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8610" y="2155497"/>
                <a:ext cx="2363508" cy="3165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รูปภาพ 26">
                <a:extLst>
                  <a:ext uri="{FF2B5EF4-FFF2-40B4-BE49-F238E27FC236}">
                    <a16:creationId xmlns:a16="http://schemas.microsoft.com/office/drawing/2014/main" id="{2BC04C85-044F-496F-F151-B7CA58E50D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55189" y="2155497"/>
                <a:ext cx="2363508" cy="3165226"/>
              </a:xfrm>
              <a:prstGeom prst="rect">
                <a:avLst/>
              </a:prstGeom>
            </p:spPr>
          </p:pic>
          <p:pic>
            <p:nvPicPr>
              <p:cNvPr id="28" name="Picture 3">
                <a:extLst>
                  <a:ext uri="{FF2B5EF4-FFF2-40B4-BE49-F238E27FC236}">
                    <a16:creationId xmlns:a16="http://schemas.microsoft.com/office/drawing/2014/main" id="{B675AE80-270B-5BF6-2225-0C37A0F7C0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8426" y="2155496"/>
                <a:ext cx="4229636" cy="3165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" name="ชื่อเรื่อง 1">
              <a:extLst>
                <a:ext uri="{FF2B5EF4-FFF2-40B4-BE49-F238E27FC236}">
                  <a16:creationId xmlns:a16="http://schemas.microsoft.com/office/drawing/2014/main" id="{534A7A60-5519-A1FF-40C0-20ECEF74B9D8}"/>
                </a:ext>
              </a:extLst>
            </p:cNvPr>
            <p:cNvSpPr txBox="1">
              <a:spLocks/>
            </p:cNvSpPr>
            <p:nvPr/>
          </p:nvSpPr>
          <p:spPr>
            <a:xfrm>
              <a:off x="5061042" y="2705100"/>
              <a:ext cx="10515600" cy="123638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th-TH" sz="2300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3) ช่างศิลป์ดุนโลหะ ตำบลนายาง อำเภอสบปราบ จังหวัดลำปาง</a:t>
              </a:r>
              <a:br>
                <a:rPr lang="en-US" sz="2300" dirty="0">
                  <a:solidFill>
                    <a:prstClr val="black"/>
                  </a:solidFill>
                </a:rPr>
              </a:br>
              <a:endParaRPr lang="th-TH" sz="2300" dirty="0"/>
            </a:p>
          </p:txBody>
        </p:sp>
        <p:grpSp>
          <p:nvGrpSpPr>
            <p:cNvPr id="35" name="กลุ่ม 34">
              <a:extLst>
                <a:ext uri="{FF2B5EF4-FFF2-40B4-BE49-F238E27FC236}">
                  <a16:creationId xmlns:a16="http://schemas.microsoft.com/office/drawing/2014/main" id="{EBF3615A-6358-EC1E-BA2A-D73013C8F3BE}"/>
                </a:ext>
              </a:extLst>
            </p:cNvPr>
            <p:cNvGrpSpPr/>
            <p:nvPr/>
          </p:nvGrpSpPr>
          <p:grpSpPr>
            <a:xfrm>
              <a:off x="7772705" y="3324682"/>
              <a:ext cx="4647895" cy="2404113"/>
              <a:chOff x="7772705" y="3231397"/>
              <a:chExt cx="9139237" cy="4026366"/>
            </a:xfrm>
          </p:grpSpPr>
          <p:pic>
            <p:nvPicPr>
              <p:cNvPr id="31" name="Picture 5">
                <a:extLst>
                  <a:ext uri="{FF2B5EF4-FFF2-40B4-BE49-F238E27FC236}">
                    <a16:creationId xmlns:a16="http://schemas.microsoft.com/office/drawing/2014/main" id="{2E52498E-B5CA-30ED-4C24-F66C91CC19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16224" y="6056655"/>
                <a:ext cx="1585921" cy="1188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2">
                <a:extLst>
                  <a:ext uri="{FF2B5EF4-FFF2-40B4-BE49-F238E27FC236}">
                    <a16:creationId xmlns:a16="http://schemas.microsoft.com/office/drawing/2014/main" id="{2B524063-ED72-8FCF-5612-89CDD2B12F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72705" y="3231397"/>
                <a:ext cx="5373228" cy="4026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3">
                <a:extLst>
                  <a:ext uri="{FF2B5EF4-FFF2-40B4-BE49-F238E27FC236}">
                    <a16:creationId xmlns:a16="http://schemas.microsoft.com/office/drawing/2014/main" id="{42667DD1-A6EC-0986-1FEC-E1F45D5AD5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18483" y="3231397"/>
                <a:ext cx="3693459" cy="2770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4">
                <a:extLst>
                  <a:ext uri="{FF2B5EF4-FFF2-40B4-BE49-F238E27FC236}">
                    <a16:creationId xmlns:a16="http://schemas.microsoft.com/office/drawing/2014/main" id="{E0EC0B47-E628-B8DB-925C-E52B3C03A1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18483" y="6071809"/>
                <a:ext cx="2097741" cy="1173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9" name="กลุ่ม 58">
              <a:extLst>
                <a:ext uri="{FF2B5EF4-FFF2-40B4-BE49-F238E27FC236}">
                  <a16:creationId xmlns:a16="http://schemas.microsoft.com/office/drawing/2014/main" id="{CC5D617E-4653-123F-5293-7460914C82F0}"/>
                </a:ext>
              </a:extLst>
            </p:cNvPr>
            <p:cNvGrpSpPr/>
            <p:nvPr/>
          </p:nvGrpSpPr>
          <p:grpSpPr>
            <a:xfrm>
              <a:off x="12947116" y="3342707"/>
              <a:ext cx="5057379" cy="5809291"/>
              <a:chOff x="12860408" y="4589000"/>
              <a:chExt cx="5579150" cy="6075058"/>
            </a:xfrm>
          </p:grpSpPr>
          <p:pic>
            <p:nvPicPr>
              <p:cNvPr id="44" name="Picture 2">
                <a:extLst>
                  <a:ext uri="{FF2B5EF4-FFF2-40B4-BE49-F238E27FC236}">
                    <a16:creationId xmlns:a16="http://schemas.microsoft.com/office/drawing/2014/main" id="{026371EF-84A6-A87A-8C27-50E3FCF758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47458" y="8879113"/>
                <a:ext cx="2649472" cy="1784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3">
                <a:extLst>
                  <a:ext uri="{FF2B5EF4-FFF2-40B4-BE49-F238E27FC236}">
                    <a16:creationId xmlns:a16="http://schemas.microsoft.com/office/drawing/2014/main" id="{E113E638-CFB7-04B6-05A6-D0BC91E369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60408" y="4589000"/>
                <a:ext cx="2729473" cy="20475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รูปภาพ 54">
                <a:extLst>
                  <a:ext uri="{FF2B5EF4-FFF2-40B4-BE49-F238E27FC236}">
                    <a16:creationId xmlns:a16="http://schemas.microsoft.com/office/drawing/2014/main" id="{8073C596-BF7F-6561-62AE-CFA0092AA1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5710085" y="4589000"/>
                <a:ext cx="2729473" cy="2052478"/>
              </a:xfrm>
              <a:prstGeom prst="rect">
                <a:avLst/>
              </a:prstGeom>
            </p:spPr>
          </p:pic>
          <p:pic>
            <p:nvPicPr>
              <p:cNvPr id="56" name="Picture 4">
                <a:extLst>
                  <a:ext uri="{FF2B5EF4-FFF2-40B4-BE49-F238E27FC236}">
                    <a16:creationId xmlns:a16="http://schemas.microsoft.com/office/drawing/2014/main" id="{2484AD8D-FB9F-B774-9DF3-99367AA1FC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67672" y="8879113"/>
                <a:ext cx="2722130" cy="1784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5">
                <a:extLst>
                  <a:ext uri="{FF2B5EF4-FFF2-40B4-BE49-F238E27FC236}">
                    <a16:creationId xmlns:a16="http://schemas.microsoft.com/office/drawing/2014/main" id="{154577FC-9292-1826-167E-93EDD9C20D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093"/>
              <a:stretch/>
            </p:blipFill>
            <p:spPr bwMode="auto">
              <a:xfrm>
                <a:off x="12860408" y="6783606"/>
                <a:ext cx="2729473" cy="1990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6">
                <a:extLst>
                  <a:ext uri="{FF2B5EF4-FFF2-40B4-BE49-F238E27FC236}">
                    <a16:creationId xmlns:a16="http://schemas.microsoft.com/office/drawing/2014/main" id="{00CAC4BB-2AD1-8867-4C69-4B351D495B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09"/>
              <a:stretch/>
            </p:blipFill>
            <p:spPr bwMode="auto">
              <a:xfrm>
                <a:off x="15710084" y="6783606"/>
                <a:ext cx="2729473" cy="1990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0" name="ชื่อเรื่อง 1">
              <a:extLst>
                <a:ext uri="{FF2B5EF4-FFF2-40B4-BE49-F238E27FC236}">
                  <a16:creationId xmlns:a16="http://schemas.microsoft.com/office/drawing/2014/main" id="{DFEF82A4-15B2-5A65-DB17-BA8EA7374490}"/>
                </a:ext>
              </a:extLst>
            </p:cNvPr>
            <p:cNvSpPr txBox="1">
              <a:spLocks/>
            </p:cNvSpPr>
            <p:nvPr/>
          </p:nvSpPr>
          <p:spPr>
            <a:xfrm>
              <a:off x="4925258" y="5982220"/>
              <a:ext cx="10515600" cy="132556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th-TH" sz="2300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5) ช่างศิลป์ทำพัดใบตาล</a:t>
              </a:r>
              <a:r>
                <a:rPr lang="th-TH" sz="23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300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ตำบลหนองหนาม อำเภอเมือง จังหวัดลำพูน</a:t>
              </a:r>
              <a:endParaRPr lang="th-TH" sz="23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67" name="กลุ่ม 66">
              <a:extLst>
                <a:ext uri="{FF2B5EF4-FFF2-40B4-BE49-F238E27FC236}">
                  <a16:creationId xmlns:a16="http://schemas.microsoft.com/office/drawing/2014/main" id="{91F2888D-F060-0F63-9214-8E1B98DD2F70}"/>
                </a:ext>
              </a:extLst>
            </p:cNvPr>
            <p:cNvGrpSpPr/>
            <p:nvPr/>
          </p:nvGrpSpPr>
          <p:grpSpPr>
            <a:xfrm>
              <a:off x="7274101" y="6448736"/>
              <a:ext cx="5741858" cy="3273617"/>
              <a:chOff x="3601231" y="6355451"/>
              <a:chExt cx="9238752" cy="4615516"/>
            </a:xfrm>
          </p:grpSpPr>
          <p:pic>
            <p:nvPicPr>
              <p:cNvPr id="61" name="Picture 2">
                <a:extLst>
                  <a:ext uri="{FF2B5EF4-FFF2-40B4-BE49-F238E27FC236}">
                    <a16:creationId xmlns:a16="http://schemas.microsoft.com/office/drawing/2014/main" id="{1996BAE7-62CE-637C-23A5-0D142B4FF9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1231" y="6368968"/>
                <a:ext cx="2979957" cy="2232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" name="รูปภาพ 61">
                <a:extLst>
                  <a:ext uri="{FF2B5EF4-FFF2-40B4-BE49-F238E27FC236}">
                    <a16:creationId xmlns:a16="http://schemas.microsoft.com/office/drawing/2014/main" id="{6B6425BD-42B8-AD21-74F8-025022AEB6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724903" y="6355451"/>
                <a:ext cx="2991409" cy="2246513"/>
              </a:xfrm>
              <a:prstGeom prst="rect">
                <a:avLst/>
              </a:prstGeom>
            </p:spPr>
          </p:pic>
          <p:pic>
            <p:nvPicPr>
              <p:cNvPr id="63" name="Picture 3">
                <a:extLst>
                  <a:ext uri="{FF2B5EF4-FFF2-40B4-BE49-F238E27FC236}">
                    <a16:creationId xmlns:a16="http://schemas.microsoft.com/office/drawing/2014/main" id="{5E35A787-6B57-0B55-75BD-1C4405AE8C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48574" y="6355451"/>
                <a:ext cx="2991409" cy="22415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" name="รูปภาพ 63">
                <a:extLst>
                  <a:ext uri="{FF2B5EF4-FFF2-40B4-BE49-F238E27FC236}">
                    <a16:creationId xmlns:a16="http://schemas.microsoft.com/office/drawing/2014/main" id="{93D20BC8-3228-F597-EC18-B47FB737CD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601231" y="8733055"/>
                <a:ext cx="2979956" cy="2237912"/>
              </a:xfrm>
              <a:prstGeom prst="rect">
                <a:avLst/>
              </a:prstGeom>
            </p:spPr>
          </p:pic>
          <p:pic>
            <p:nvPicPr>
              <p:cNvPr id="65" name="Picture 4">
                <a:extLst>
                  <a:ext uri="{FF2B5EF4-FFF2-40B4-BE49-F238E27FC236}">
                    <a16:creationId xmlns:a16="http://schemas.microsoft.com/office/drawing/2014/main" id="{5C8272BF-6C65-6B44-82C3-9708CAD2E5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4902" y="8733055"/>
                <a:ext cx="2986517" cy="2237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" name="Picture 5">
                <a:extLst>
                  <a:ext uri="{FF2B5EF4-FFF2-40B4-BE49-F238E27FC236}">
                    <a16:creationId xmlns:a16="http://schemas.microsoft.com/office/drawing/2014/main" id="{6BFD0365-D451-2A17-3D99-4D446AE165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48574" y="8733055"/>
                <a:ext cx="2986516" cy="22379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659532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4902</TotalTime>
  <Words>3255</Words>
  <Application>Microsoft Office PowerPoint</Application>
  <PresentationFormat>กำหนดเอง</PresentationFormat>
  <Paragraphs>431</Paragraphs>
  <Slides>23</Slides>
  <Notes>23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23</vt:i4>
      </vt:variant>
    </vt:vector>
  </HeadingPairs>
  <TitlesOfParts>
    <vt:vector size="31" baseType="lpstr">
      <vt:lpstr>Poppins Bold</vt:lpstr>
      <vt:lpstr>Symbol</vt:lpstr>
      <vt:lpstr>TH SarabunPSK</vt:lpstr>
      <vt:lpstr>Calibri</vt:lpstr>
      <vt:lpstr>Wingdings</vt:lpstr>
      <vt:lpstr>Arial</vt:lpstr>
      <vt:lpstr>TH Sarabun New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Navy Modern Professional Health Maintenance Organization Presentation</dc:title>
  <dc:creator>Hello DaRin</dc:creator>
  <cp:lastModifiedBy>Hello DaRin</cp:lastModifiedBy>
  <cp:revision>50</cp:revision>
  <cp:lastPrinted>2023-10-20T05:43:58Z</cp:lastPrinted>
  <dcterms:created xsi:type="dcterms:W3CDTF">2006-08-16T00:00:00Z</dcterms:created>
  <dcterms:modified xsi:type="dcterms:W3CDTF">2023-10-24T06:10:06Z</dcterms:modified>
  <dc:identifier>DAFwSBv9KXI</dc:identifier>
</cp:coreProperties>
</file>